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7" r:id="rId3"/>
    <p:sldId id="268" r:id="rId4"/>
    <p:sldId id="263" r:id="rId5"/>
    <p:sldId id="269" r:id="rId6"/>
    <p:sldId id="272" r:id="rId7"/>
    <p:sldId id="271" r:id="rId8"/>
    <p:sldId id="274" r:id="rId9"/>
    <p:sldId id="270" r:id="rId10"/>
    <p:sldId id="273" r:id="rId11"/>
    <p:sldId id="275" r:id="rId12"/>
    <p:sldId id="276" r:id="rId13"/>
    <p:sldId id="277" r:id="rId14"/>
    <p:sldId id="278" r:id="rId15"/>
    <p:sldId id="280" r:id="rId16"/>
    <p:sldId id="279" r:id="rId1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FF99"/>
    <a:srgbClr val="99FF99"/>
    <a:srgbClr val="66FF99"/>
    <a:srgbClr val="66FFCC"/>
    <a:srgbClr val="99FFCC"/>
    <a:srgbClr val="FC744A"/>
    <a:srgbClr val="E63A04"/>
    <a:srgbClr val="6E84A2"/>
    <a:srgbClr val="139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94660"/>
  </p:normalViewPr>
  <p:slideViewPr>
    <p:cSldViewPr snapToGrid="0">
      <p:cViewPr varScale="1">
        <p:scale>
          <a:sx n="69" d="100"/>
          <a:sy n="69" d="100"/>
        </p:scale>
        <p:origin x="2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CDD5AFB-5E51-4794-B6E2-D2AB3ABBF5F3}" type="datetimeFigureOut">
              <a:rPr kumimoji="1" lang="ja-JP" altLang="en-US" smtClean="0"/>
              <a:t>2019/10/18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2D36656-1D5C-4DC1-B4A6-979F1D6ED582}" type="slidenum">
              <a:rPr kumimoji="1" lang="ja-JP" altLang="en-US" smtClean="0"/>
              <a:t>‹#›</a:t>
            </a:fld>
            <a:endParaRPr kumimoji="1" lang="ja-JP" altLang="en-US" dirty="0"/>
          </a:p>
        </p:txBody>
      </p:sp>
    </p:spTree>
    <p:extLst>
      <p:ext uri="{BB962C8B-B14F-4D97-AF65-F5344CB8AC3E}">
        <p14:creationId xmlns:p14="http://schemas.microsoft.com/office/powerpoint/2010/main" val="412944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CDD5AFB-5E51-4794-B6E2-D2AB3ABBF5F3}" type="datetimeFigureOut">
              <a:rPr kumimoji="1" lang="ja-JP" altLang="en-US" smtClean="0"/>
              <a:t>2019/10/18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2D36656-1D5C-4DC1-B4A6-979F1D6ED582}" type="slidenum">
              <a:rPr kumimoji="1" lang="ja-JP" altLang="en-US" smtClean="0"/>
              <a:t>‹#›</a:t>
            </a:fld>
            <a:endParaRPr kumimoji="1" lang="ja-JP" altLang="en-US" dirty="0"/>
          </a:p>
        </p:txBody>
      </p:sp>
    </p:spTree>
    <p:extLst>
      <p:ext uri="{BB962C8B-B14F-4D97-AF65-F5344CB8AC3E}">
        <p14:creationId xmlns:p14="http://schemas.microsoft.com/office/powerpoint/2010/main" val="267262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CDD5AFB-5E51-4794-B6E2-D2AB3ABBF5F3}" type="datetimeFigureOut">
              <a:rPr kumimoji="1" lang="ja-JP" altLang="en-US" smtClean="0"/>
              <a:t>2019/10/18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2D36656-1D5C-4DC1-B4A6-979F1D6ED582}" type="slidenum">
              <a:rPr kumimoji="1" lang="ja-JP" altLang="en-US" smtClean="0"/>
              <a:t>‹#›</a:t>
            </a:fld>
            <a:endParaRPr kumimoji="1" lang="ja-JP" altLang="en-US" dirty="0"/>
          </a:p>
        </p:txBody>
      </p:sp>
    </p:spTree>
    <p:extLst>
      <p:ext uri="{BB962C8B-B14F-4D97-AF65-F5344CB8AC3E}">
        <p14:creationId xmlns:p14="http://schemas.microsoft.com/office/powerpoint/2010/main" val="2798985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CDD5AFB-5E51-4794-B6E2-D2AB3ABBF5F3}" type="datetimeFigureOut">
              <a:rPr kumimoji="1" lang="ja-JP" altLang="en-US" smtClean="0"/>
              <a:t>2019/10/18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2D36656-1D5C-4DC1-B4A6-979F1D6ED582}" type="slidenum">
              <a:rPr kumimoji="1" lang="ja-JP" altLang="en-US" smtClean="0"/>
              <a:t>‹#›</a:t>
            </a:fld>
            <a:endParaRPr kumimoji="1" lang="ja-JP" altLang="en-US" dirty="0"/>
          </a:p>
        </p:txBody>
      </p:sp>
    </p:spTree>
    <p:extLst>
      <p:ext uri="{BB962C8B-B14F-4D97-AF65-F5344CB8AC3E}">
        <p14:creationId xmlns:p14="http://schemas.microsoft.com/office/powerpoint/2010/main" val="23784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CDD5AFB-5E51-4794-B6E2-D2AB3ABBF5F3}" type="datetimeFigureOut">
              <a:rPr kumimoji="1" lang="ja-JP" altLang="en-US" smtClean="0"/>
              <a:t>2019/10/18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2D36656-1D5C-4DC1-B4A6-979F1D6ED582}" type="slidenum">
              <a:rPr kumimoji="1" lang="ja-JP" altLang="en-US" smtClean="0"/>
              <a:t>‹#›</a:t>
            </a:fld>
            <a:endParaRPr kumimoji="1" lang="ja-JP" altLang="en-US" dirty="0"/>
          </a:p>
        </p:txBody>
      </p:sp>
    </p:spTree>
    <p:extLst>
      <p:ext uri="{BB962C8B-B14F-4D97-AF65-F5344CB8AC3E}">
        <p14:creationId xmlns:p14="http://schemas.microsoft.com/office/powerpoint/2010/main" val="311706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CDD5AFB-5E51-4794-B6E2-D2AB3ABBF5F3}" type="datetimeFigureOut">
              <a:rPr kumimoji="1" lang="ja-JP" altLang="en-US" smtClean="0"/>
              <a:t>2019/10/18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2D36656-1D5C-4DC1-B4A6-979F1D6ED582}" type="slidenum">
              <a:rPr kumimoji="1" lang="ja-JP" altLang="en-US" smtClean="0"/>
              <a:t>‹#›</a:t>
            </a:fld>
            <a:endParaRPr kumimoji="1" lang="ja-JP" altLang="en-US" dirty="0"/>
          </a:p>
        </p:txBody>
      </p:sp>
    </p:spTree>
    <p:extLst>
      <p:ext uri="{BB962C8B-B14F-4D97-AF65-F5344CB8AC3E}">
        <p14:creationId xmlns:p14="http://schemas.microsoft.com/office/powerpoint/2010/main" val="389947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CDD5AFB-5E51-4794-B6E2-D2AB3ABBF5F3}" type="datetimeFigureOut">
              <a:rPr kumimoji="1" lang="ja-JP" altLang="en-US" smtClean="0"/>
              <a:t>2019/10/18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2D36656-1D5C-4DC1-B4A6-979F1D6ED582}" type="slidenum">
              <a:rPr kumimoji="1" lang="ja-JP" altLang="en-US" smtClean="0"/>
              <a:t>‹#›</a:t>
            </a:fld>
            <a:endParaRPr kumimoji="1" lang="ja-JP" altLang="en-US" dirty="0"/>
          </a:p>
        </p:txBody>
      </p:sp>
    </p:spTree>
    <p:extLst>
      <p:ext uri="{BB962C8B-B14F-4D97-AF65-F5344CB8AC3E}">
        <p14:creationId xmlns:p14="http://schemas.microsoft.com/office/powerpoint/2010/main" val="338642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CDD5AFB-5E51-4794-B6E2-D2AB3ABBF5F3}" type="datetimeFigureOut">
              <a:rPr kumimoji="1" lang="ja-JP" altLang="en-US" smtClean="0"/>
              <a:t>2019/10/18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2D36656-1D5C-4DC1-B4A6-979F1D6ED582}" type="slidenum">
              <a:rPr kumimoji="1" lang="ja-JP" altLang="en-US" smtClean="0"/>
              <a:t>‹#›</a:t>
            </a:fld>
            <a:endParaRPr kumimoji="1" lang="ja-JP" altLang="en-US" dirty="0"/>
          </a:p>
        </p:txBody>
      </p:sp>
    </p:spTree>
    <p:extLst>
      <p:ext uri="{BB962C8B-B14F-4D97-AF65-F5344CB8AC3E}">
        <p14:creationId xmlns:p14="http://schemas.microsoft.com/office/powerpoint/2010/main" val="278869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121" name="図 120"/>
          <p:cNvPicPr>
            <a:picLocks noChangeAspect="1"/>
          </p:cNvPicPr>
          <p:nvPr userDrawn="1"/>
        </p:nvPicPr>
        <p:blipFill rotWithShape="1">
          <a:blip r:embed="rId2"/>
          <a:srcRect l="7864" t="18392" r="7750" b="18509"/>
          <a:stretch/>
        </p:blipFill>
        <p:spPr>
          <a:xfrm>
            <a:off x="10670648" y="154759"/>
            <a:ext cx="1316272" cy="274796"/>
          </a:xfrm>
          <a:prstGeom prst="rect">
            <a:avLst/>
          </a:prstGeom>
        </p:spPr>
      </p:pic>
      <p:sp>
        <p:nvSpPr>
          <p:cNvPr id="3" name="テキスト ボックス 23"/>
          <p:cNvSpPr txBox="1">
            <a:spLocks noChangeArrowheads="1"/>
          </p:cNvSpPr>
          <p:nvPr userDrawn="1"/>
        </p:nvSpPr>
        <p:spPr bwMode="auto">
          <a:xfrm>
            <a:off x="4043909" y="6599018"/>
            <a:ext cx="3841116" cy="2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charset="0"/>
                <a:ea typeface="メイリオ" pitchFamily="50" charset="-128"/>
                <a:cs typeface="メイリオ" pitchFamily="50" charset="-128"/>
              </a:defRPr>
            </a:lvl1pPr>
            <a:lvl2pPr marL="742950" indent="-285750">
              <a:defRPr kumimoji="1">
                <a:solidFill>
                  <a:schemeClr val="tx1"/>
                </a:solidFill>
                <a:latin typeface="Arial" charset="0"/>
                <a:ea typeface="メイリオ" pitchFamily="50" charset="-128"/>
                <a:cs typeface="メイリオ" pitchFamily="50" charset="-128"/>
              </a:defRPr>
            </a:lvl2pPr>
            <a:lvl3pPr marL="1143000" indent="-228600">
              <a:defRPr kumimoji="1">
                <a:solidFill>
                  <a:schemeClr val="tx1"/>
                </a:solidFill>
                <a:latin typeface="Arial" charset="0"/>
                <a:ea typeface="メイリオ" pitchFamily="50" charset="-128"/>
                <a:cs typeface="メイリオ" pitchFamily="50" charset="-128"/>
              </a:defRPr>
            </a:lvl3pPr>
            <a:lvl4pPr marL="1600200" indent="-228600">
              <a:defRPr kumimoji="1">
                <a:solidFill>
                  <a:schemeClr val="tx1"/>
                </a:solidFill>
                <a:latin typeface="Arial" charset="0"/>
                <a:ea typeface="メイリオ" pitchFamily="50" charset="-128"/>
                <a:cs typeface="メイリオ" pitchFamily="50" charset="-128"/>
              </a:defRPr>
            </a:lvl4pPr>
            <a:lvl5pPr marL="2057400" indent="-228600">
              <a:defRPr kumimoji="1">
                <a:solidFill>
                  <a:schemeClr val="tx1"/>
                </a:solidFill>
                <a:latin typeface="Arial" charset="0"/>
                <a:ea typeface="メイリオ" pitchFamily="50" charset="-128"/>
                <a:cs typeface="メイリオ" pitchFamily="50" charset="-128"/>
              </a:defRPr>
            </a:lvl5pPr>
            <a:lvl6pPr marL="2514600" indent="-228600" fontAlgn="base">
              <a:spcBef>
                <a:spcPct val="0"/>
              </a:spcBef>
              <a:spcAft>
                <a:spcPct val="0"/>
              </a:spcAft>
              <a:defRPr kumimoji="1">
                <a:solidFill>
                  <a:schemeClr val="tx1"/>
                </a:solidFill>
                <a:latin typeface="Arial" charset="0"/>
                <a:ea typeface="メイリオ" pitchFamily="50" charset="-128"/>
                <a:cs typeface="メイリオ" pitchFamily="50" charset="-128"/>
              </a:defRPr>
            </a:lvl6pPr>
            <a:lvl7pPr marL="2971800" indent="-228600" fontAlgn="base">
              <a:spcBef>
                <a:spcPct val="0"/>
              </a:spcBef>
              <a:spcAft>
                <a:spcPct val="0"/>
              </a:spcAft>
              <a:defRPr kumimoji="1">
                <a:solidFill>
                  <a:schemeClr val="tx1"/>
                </a:solidFill>
                <a:latin typeface="Arial" charset="0"/>
                <a:ea typeface="メイリオ" pitchFamily="50" charset="-128"/>
                <a:cs typeface="メイリオ" pitchFamily="50" charset="-128"/>
              </a:defRPr>
            </a:lvl7pPr>
            <a:lvl8pPr marL="3429000" indent="-228600" fontAlgn="base">
              <a:spcBef>
                <a:spcPct val="0"/>
              </a:spcBef>
              <a:spcAft>
                <a:spcPct val="0"/>
              </a:spcAft>
              <a:defRPr kumimoji="1">
                <a:solidFill>
                  <a:schemeClr val="tx1"/>
                </a:solidFill>
                <a:latin typeface="Arial" charset="0"/>
                <a:ea typeface="メイリオ" pitchFamily="50" charset="-128"/>
                <a:cs typeface="メイリオ" pitchFamily="50" charset="-128"/>
              </a:defRPr>
            </a:lvl8pPr>
            <a:lvl9pPr marL="3886200" indent="-228600" fontAlgn="base">
              <a:spcBef>
                <a:spcPct val="0"/>
              </a:spcBef>
              <a:spcAft>
                <a:spcPct val="0"/>
              </a:spcAft>
              <a:defRPr kumimoji="1">
                <a:solidFill>
                  <a:schemeClr val="tx1"/>
                </a:solidFill>
                <a:latin typeface="Arial" charset="0"/>
                <a:ea typeface="メイリオ" pitchFamily="50" charset="-128"/>
                <a:cs typeface="メイリオ" pitchFamily="50" charset="-128"/>
              </a:defRPr>
            </a:lvl9pPr>
          </a:lstStyle>
          <a:p>
            <a:pPr algn="l"/>
            <a:r>
              <a:rPr kumimoji="1" lang="en-US" altLang="ja-JP" sz="1083" b="0" i="0" kern="1200" dirty="0" smtClean="0">
                <a:solidFill>
                  <a:schemeClr val="tx1"/>
                </a:solidFill>
                <a:effectLst/>
                <a:latin typeface="Arial" charset="0"/>
                <a:ea typeface="メイリオ" pitchFamily="50" charset="-128"/>
                <a:cs typeface="メイリオ" pitchFamily="50" charset="-128"/>
              </a:rPr>
              <a:t>2019 Copyright© NIHONKEIEI </a:t>
            </a:r>
            <a:r>
              <a:rPr kumimoji="1" lang="en-US" altLang="ja-JP" sz="1083" b="0" i="0" kern="1200" dirty="0" err="1" smtClean="0">
                <a:solidFill>
                  <a:schemeClr val="tx1"/>
                </a:solidFill>
                <a:effectLst/>
                <a:latin typeface="Arial" charset="0"/>
                <a:ea typeface="メイリオ" pitchFamily="50" charset="-128"/>
                <a:cs typeface="メイリオ" pitchFamily="50" charset="-128"/>
              </a:rPr>
              <a:t>Co.,Ltd</a:t>
            </a:r>
            <a:r>
              <a:rPr kumimoji="1" lang="en-US" altLang="ja-JP" sz="1083" b="0" i="0" kern="1200" dirty="0" smtClean="0">
                <a:solidFill>
                  <a:schemeClr val="tx1"/>
                </a:solidFill>
                <a:effectLst/>
                <a:latin typeface="Arial" charset="0"/>
                <a:ea typeface="メイリオ" pitchFamily="50" charset="-128"/>
                <a:cs typeface="メイリオ" pitchFamily="50" charset="-128"/>
              </a:rPr>
              <a:t>. All rights reserved.</a:t>
            </a:r>
            <a:endParaRPr lang="en-US" altLang="ja-JP" sz="1083" dirty="0">
              <a:solidFill>
                <a:srgbClr val="404040"/>
              </a:solidFill>
              <a:latin typeface="メイリオ" pitchFamily="50" charset="-128"/>
            </a:endParaRPr>
          </a:p>
        </p:txBody>
      </p:sp>
    </p:spTree>
    <p:extLst>
      <p:ext uri="{BB962C8B-B14F-4D97-AF65-F5344CB8AC3E}">
        <p14:creationId xmlns:p14="http://schemas.microsoft.com/office/powerpoint/2010/main" val="3147502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CDD5AFB-5E51-4794-B6E2-D2AB3ABBF5F3}" type="datetimeFigureOut">
              <a:rPr kumimoji="1" lang="ja-JP" altLang="en-US" smtClean="0"/>
              <a:t>2019/10/18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2D36656-1D5C-4DC1-B4A6-979F1D6ED582}" type="slidenum">
              <a:rPr kumimoji="1" lang="ja-JP" altLang="en-US" smtClean="0"/>
              <a:t>‹#›</a:t>
            </a:fld>
            <a:endParaRPr kumimoji="1" lang="ja-JP" altLang="en-US" dirty="0"/>
          </a:p>
        </p:txBody>
      </p:sp>
    </p:spTree>
    <p:extLst>
      <p:ext uri="{BB962C8B-B14F-4D97-AF65-F5344CB8AC3E}">
        <p14:creationId xmlns:p14="http://schemas.microsoft.com/office/powerpoint/2010/main" val="284869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CDD5AFB-5E51-4794-B6E2-D2AB3ABBF5F3}" type="datetimeFigureOut">
              <a:rPr kumimoji="1" lang="ja-JP" altLang="en-US" smtClean="0"/>
              <a:t>2019/10/18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2D36656-1D5C-4DC1-B4A6-979F1D6ED582}" type="slidenum">
              <a:rPr kumimoji="1" lang="ja-JP" altLang="en-US" smtClean="0"/>
              <a:t>‹#›</a:t>
            </a:fld>
            <a:endParaRPr kumimoji="1" lang="ja-JP" altLang="en-US" dirty="0"/>
          </a:p>
        </p:txBody>
      </p:sp>
    </p:spTree>
    <p:extLst>
      <p:ext uri="{BB962C8B-B14F-4D97-AF65-F5344CB8AC3E}">
        <p14:creationId xmlns:p14="http://schemas.microsoft.com/office/powerpoint/2010/main" val="218817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D5AFB-5E51-4794-B6E2-D2AB3ABBF5F3}" type="datetimeFigureOut">
              <a:rPr kumimoji="1" lang="ja-JP" altLang="en-US" smtClean="0"/>
              <a:t>2019/10/18</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36656-1D5C-4DC1-B4A6-979F1D6ED582}" type="slidenum">
              <a:rPr kumimoji="1" lang="ja-JP" altLang="en-US" smtClean="0"/>
              <a:t>‹#›</a:t>
            </a:fld>
            <a:endParaRPr kumimoji="1" lang="ja-JP" altLang="en-US" dirty="0"/>
          </a:p>
        </p:txBody>
      </p:sp>
    </p:spTree>
    <p:extLst>
      <p:ext uri="{BB962C8B-B14F-4D97-AF65-F5344CB8AC3E}">
        <p14:creationId xmlns:p14="http://schemas.microsoft.com/office/powerpoint/2010/main" val="3374009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eb.navi-light.jp/"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hyperlink" Target="https://web.navi-light.jp/"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正方形/長方形 136"/>
          <p:cNvSpPr/>
          <p:nvPr/>
        </p:nvSpPr>
        <p:spPr>
          <a:xfrm>
            <a:off x="0" y="2743490"/>
            <a:ext cx="9951720" cy="4114510"/>
          </a:xfrm>
          <a:prstGeom prst="rect">
            <a:avLst/>
          </a:prstGeom>
          <a:solidFill>
            <a:srgbClr val="E63A04">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円/楕円 150"/>
          <p:cNvSpPr/>
          <p:nvPr/>
        </p:nvSpPr>
        <p:spPr>
          <a:xfrm>
            <a:off x="4014246" y="198731"/>
            <a:ext cx="260827" cy="260481"/>
          </a:xfrm>
          <a:prstGeom prst="ellipse">
            <a:avLst/>
          </a:prstGeom>
          <a:solidFill>
            <a:srgbClr val="6E84A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円/楕円 2"/>
          <p:cNvSpPr/>
          <p:nvPr/>
        </p:nvSpPr>
        <p:spPr>
          <a:xfrm>
            <a:off x="11328784" y="102362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円/楕円 5"/>
          <p:cNvSpPr/>
          <p:nvPr/>
        </p:nvSpPr>
        <p:spPr>
          <a:xfrm>
            <a:off x="10891712" y="102362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円/楕円 6"/>
          <p:cNvSpPr/>
          <p:nvPr/>
        </p:nvSpPr>
        <p:spPr>
          <a:xfrm>
            <a:off x="11765856" y="102362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円/楕円 7"/>
          <p:cNvSpPr/>
          <p:nvPr/>
        </p:nvSpPr>
        <p:spPr>
          <a:xfrm>
            <a:off x="10454640" y="102362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円/楕円 12"/>
          <p:cNvSpPr/>
          <p:nvPr/>
        </p:nvSpPr>
        <p:spPr>
          <a:xfrm>
            <a:off x="9580496" y="102317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10017568" y="102362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円/楕円 14"/>
          <p:cNvSpPr/>
          <p:nvPr/>
        </p:nvSpPr>
        <p:spPr>
          <a:xfrm>
            <a:off x="9143424" y="103034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円/楕円 16"/>
          <p:cNvSpPr/>
          <p:nvPr/>
        </p:nvSpPr>
        <p:spPr>
          <a:xfrm>
            <a:off x="11328784" y="145034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円/楕円 17"/>
          <p:cNvSpPr/>
          <p:nvPr/>
        </p:nvSpPr>
        <p:spPr>
          <a:xfrm>
            <a:off x="10891712" y="145034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円/楕円 18"/>
          <p:cNvSpPr/>
          <p:nvPr/>
        </p:nvSpPr>
        <p:spPr>
          <a:xfrm>
            <a:off x="11765856" y="145034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円/楕円 19"/>
          <p:cNvSpPr/>
          <p:nvPr/>
        </p:nvSpPr>
        <p:spPr>
          <a:xfrm>
            <a:off x="10454640" y="145034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円/楕円 20"/>
          <p:cNvSpPr/>
          <p:nvPr/>
        </p:nvSpPr>
        <p:spPr>
          <a:xfrm>
            <a:off x="9580496" y="144989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円/楕円 21"/>
          <p:cNvSpPr/>
          <p:nvPr/>
        </p:nvSpPr>
        <p:spPr>
          <a:xfrm>
            <a:off x="10017568" y="145034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円/楕円 22"/>
          <p:cNvSpPr/>
          <p:nvPr/>
        </p:nvSpPr>
        <p:spPr>
          <a:xfrm>
            <a:off x="9143424" y="145706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円/楕円 23"/>
          <p:cNvSpPr/>
          <p:nvPr/>
        </p:nvSpPr>
        <p:spPr>
          <a:xfrm>
            <a:off x="11328784" y="188378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円/楕円 24"/>
          <p:cNvSpPr/>
          <p:nvPr/>
        </p:nvSpPr>
        <p:spPr>
          <a:xfrm>
            <a:off x="10891712" y="188378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円/楕円 25"/>
          <p:cNvSpPr/>
          <p:nvPr/>
        </p:nvSpPr>
        <p:spPr>
          <a:xfrm>
            <a:off x="11765856" y="188378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円/楕円 26"/>
          <p:cNvSpPr/>
          <p:nvPr/>
        </p:nvSpPr>
        <p:spPr>
          <a:xfrm>
            <a:off x="10454640" y="188378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円/楕円 27"/>
          <p:cNvSpPr/>
          <p:nvPr/>
        </p:nvSpPr>
        <p:spPr>
          <a:xfrm>
            <a:off x="9580496" y="188333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円/楕円 28"/>
          <p:cNvSpPr/>
          <p:nvPr/>
        </p:nvSpPr>
        <p:spPr>
          <a:xfrm>
            <a:off x="10017568" y="188378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円/楕円 29"/>
          <p:cNvSpPr/>
          <p:nvPr/>
        </p:nvSpPr>
        <p:spPr>
          <a:xfrm>
            <a:off x="9143424" y="189050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円/楕円 30"/>
          <p:cNvSpPr/>
          <p:nvPr/>
        </p:nvSpPr>
        <p:spPr>
          <a:xfrm>
            <a:off x="11328784" y="231050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円/楕円 31"/>
          <p:cNvSpPr/>
          <p:nvPr/>
        </p:nvSpPr>
        <p:spPr>
          <a:xfrm>
            <a:off x="10891712" y="231050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円/楕円 32"/>
          <p:cNvSpPr/>
          <p:nvPr/>
        </p:nvSpPr>
        <p:spPr>
          <a:xfrm>
            <a:off x="11765856" y="231050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円/楕円 33"/>
          <p:cNvSpPr/>
          <p:nvPr/>
        </p:nvSpPr>
        <p:spPr>
          <a:xfrm>
            <a:off x="10454640" y="231050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円/楕円 34"/>
          <p:cNvSpPr/>
          <p:nvPr/>
        </p:nvSpPr>
        <p:spPr>
          <a:xfrm>
            <a:off x="9580496" y="231005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円/楕円 35"/>
          <p:cNvSpPr/>
          <p:nvPr/>
        </p:nvSpPr>
        <p:spPr>
          <a:xfrm>
            <a:off x="10017568" y="231050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円/楕円 36"/>
          <p:cNvSpPr/>
          <p:nvPr/>
        </p:nvSpPr>
        <p:spPr>
          <a:xfrm>
            <a:off x="9143424" y="231722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円/楕円 37"/>
          <p:cNvSpPr/>
          <p:nvPr/>
        </p:nvSpPr>
        <p:spPr>
          <a:xfrm>
            <a:off x="11328784" y="274394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円/楕円 38"/>
          <p:cNvSpPr/>
          <p:nvPr/>
        </p:nvSpPr>
        <p:spPr>
          <a:xfrm>
            <a:off x="10891712" y="274394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円/楕円 39"/>
          <p:cNvSpPr/>
          <p:nvPr/>
        </p:nvSpPr>
        <p:spPr>
          <a:xfrm>
            <a:off x="11765856" y="274394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円/楕円 40"/>
          <p:cNvSpPr/>
          <p:nvPr/>
        </p:nvSpPr>
        <p:spPr>
          <a:xfrm>
            <a:off x="10454640" y="274394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円/楕円 41"/>
          <p:cNvSpPr/>
          <p:nvPr/>
        </p:nvSpPr>
        <p:spPr>
          <a:xfrm>
            <a:off x="9580496" y="274349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円/楕円 42"/>
          <p:cNvSpPr/>
          <p:nvPr/>
        </p:nvSpPr>
        <p:spPr>
          <a:xfrm>
            <a:off x="10017568" y="274394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円/楕円 43"/>
          <p:cNvSpPr/>
          <p:nvPr/>
        </p:nvSpPr>
        <p:spPr>
          <a:xfrm>
            <a:off x="9143424" y="275066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円/楕円 44"/>
          <p:cNvSpPr/>
          <p:nvPr/>
        </p:nvSpPr>
        <p:spPr>
          <a:xfrm>
            <a:off x="11328784" y="317066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円/楕円 45"/>
          <p:cNvSpPr/>
          <p:nvPr/>
        </p:nvSpPr>
        <p:spPr>
          <a:xfrm>
            <a:off x="10891712" y="317066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円/楕円 46"/>
          <p:cNvSpPr/>
          <p:nvPr/>
        </p:nvSpPr>
        <p:spPr>
          <a:xfrm>
            <a:off x="11765856" y="317066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円/楕円 47"/>
          <p:cNvSpPr/>
          <p:nvPr/>
        </p:nvSpPr>
        <p:spPr>
          <a:xfrm>
            <a:off x="10454640" y="317066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円/楕円 48"/>
          <p:cNvSpPr/>
          <p:nvPr/>
        </p:nvSpPr>
        <p:spPr>
          <a:xfrm>
            <a:off x="9580496" y="317021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円/楕円 49"/>
          <p:cNvSpPr/>
          <p:nvPr/>
        </p:nvSpPr>
        <p:spPr>
          <a:xfrm>
            <a:off x="10017568" y="317066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円/楕円 50"/>
          <p:cNvSpPr/>
          <p:nvPr/>
        </p:nvSpPr>
        <p:spPr>
          <a:xfrm>
            <a:off x="9143424" y="317738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円/楕円 51"/>
          <p:cNvSpPr/>
          <p:nvPr/>
        </p:nvSpPr>
        <p:spPr>
          <a:xfrm>
            <a:off x="11328784" y="360410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円/楕円 52"/>
          <p:cNvSpPr/>
          <p:nvPr/>
        </p:nvSpPr>
        <p:spPr>
          <a:xfrm>
            <a:off x="10891712" y="360410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円/楕円 53"/>
          <p:cNvSpPr/>
          <p:nvPr/>
        </p:nvSpPr>
        <p:spPr>
          <a:xfrm>
            <a:off x="11765856" y="360410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円/楕円 54"/>
          <p:cNvSpPr/>
          <p:nvPr/>
        </p:nvSpPr>
        <p:spPr>
          <a:xfrm>
            <a:off x="10454640" y="360410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円/楕円 55"/>
          <p:cNvSpPr/>
          <p:nvPr/>
        </p:nvSpPr>
        <p:spPr>
          <a:xfrm>
            <a:off x="9580496" y="360365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円/楕円 56"/>
          <p:cNvSpPr/>
          <p:nvPr/>
        </p:nvSpPr>
        <p:spPr>
          <a:xfrm>
            <a:off x="10017568" y="360410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円/楕円 57"/>
          <p:cNvSpPr/>
          <p:nvPr/>
        </p:nvSpPr>
        <p:spPr>
          <a:xfrm>
            <a:off x="9143424" y="361082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円/楕円 58"/>
          <p:cNvSpPr/>
          <p:nvPr/>
        </p:nvSpPr>
        <p:spPr>
          <a:xfrm>
            <a:off x="11328784" y="403082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円/楕円 59"/>
          <p:cNvSpPr/>
          <p:nvPr/>
        </p:nvSpPr>
        <p:spPr>
          <a:xfrm>
            <a:off x="10891712" y="403082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円/楕円 60"/>
          <p:cNvSpPr/>
          <p:nvPr/>
        </p:nvSpPr>
        <p:spPr>
          <a:xfrm>
            <a:off x="11765856" y="403082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円/楕円 61"/>
          <p:cNvSpPr/>
          <p:nvPr/>
        </p:nvSpPr>
        <p:spPr>
          <a:xfrm>
            <a:off x="10454640" y="403082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円/楕円 62"/>
          <p:cNvSpPr/>
          <p:nvPr/>
        </p:nvSpPr>
        <p:spPr>
          <a:xfrm>
            <a:off x="9580496" y="403037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4" name="円/楕円 63"/>
          <p:cNvSpPr/>
          <p:nvPr/>
        </p:nvSpPr>
        <p:spPr>
          <a:xfrm>
            <a:off x="10017568" y="403082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円/楕円 64"/>
          <p:cNvSpPr/>
          <p:nvPr/>
        </p:nvSpPr>
        <p:spPr>
          <a:xfrm>
            <a:off x="9143424" y="403754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円/楕円 65"/>
          <p:cNvSpPr/>
          <p:nvPr/>
        </p:nvSpPr>
        <p:spPr>
          <a:xfrm>
            <a:off x="11328784" y="446426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円/楕円 66"/>
          <p:cNvSpPr/>
          <p:nvPr/>
        </p:nvSpPr>
        <p:spPr>
          <a:xfrm>
            <a:off x="10891712" y="446426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円/楕円 67"/>
          <p:cNvSpPr/>
          <p:nvPr/>
        </p:nvSpPr>
        <p:spPr>
          <a:xfrm>
            <a:off x="11765856" y="446426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円/楕円 68"/>
          <p:cNvSpPr/>
          <p:nvPr/>
        </p:nvSpPr>
        <p:spPr>
          <a:xfrm>
            <a:off x="10454640" y="446426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円/楕円 69"/>
          <p:cNvSpPr/>
          <p:nvPr/>
        </p:nvSpPr>
        <p:spPr>
          <a:xfrm>
            <a:off x="9580496" y="446381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円/楕円 70"/>
          <p:cNvSpPr/>
          <p:nvPr/>
        </p:nvSpPr>
        <p:spPr>
          <a:xfrm>
            <a:off x="10017568" y="446426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円/楕円 71"/>
          <p:cNvSpPr/>
          <p:nvPr/>
        </p:nvSpPr>
        <p:spPr>
          <a:xfrm>
            <a:off x="9143424" y="447098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円/楕円 72"/>
          <p:cNvSpPr/>
          <p:nvPr/>
        </p:nvSpPr>
        <p:spPr>
          <a:xfrm>
            <a:off x="11328784" y="489098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円/楕円 73"/>
          <p:cNvSpPr/>
          <p:nvPr/>
        </p:nvSpPr>
        <p:spPr>
          <a:xfrm>
            <a:off x="10891712" y="489098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円/楕円 74"/>
          <p:cNvSpPr/>
          <p:nvPr/>
        </p:nvSpPr>
        <p:spPr>
          <a:xfrm>
            <a:off x="11765856" y="489098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円/楕円 75"/>
          <p:cNvSpPr/>
          <p:nvPr/>
        </p:nvSpPr>
        <p:spPr>
          <a:xfrm>
            <a:off x="10454640" y="489098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円/楕円 76"/>
          <p:cNvSpPr/>
          <p:nvPr/>
        </p:nvSpPr>
        <p:spPr>
          <a:xfrm>
            <a:off x="9580496" y="489053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円/楕円 77"/>
          <p:cNvSpPr/>
          <p:nvPr/>
        </p:nvSpPr>
        <p:spPr>
          <a:xfrm>
            <a:off x="10017568" y="489098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円/楕円 78"/>
          <p:cNvSpPr/>
          <p:nvPr/>
        </p:nvSpPr>
        <p:spPr>
          <a:xfrm>
            <a:off x="9143424" y="489770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円/楕円 79"/>
          <p:cNvSpPr/>
          <p:nvPr/>
        </p:nvSpPr>
        <p:spPr>
          <a:xfrm>
            <a:off x="11328784" y="532442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円/楕円 80"/>
          <p:cNvSpPr/>
          <p:nvPr/>
        </p:nvSpPr>
        <p:spPr>
          <a:xfrm>
            <a:off x="10891712" y="532442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円/楕円 81"/>
          <p:cNvSpPr/>
          <p:nvPr/>
        </p:nvSpPr>
        <p:spPr>
          <a:xfrm>
            <a:off x="11765856" y="532442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円/楕円 82"/>
          <p:cNvSpPr/>
          <p:nvPr/>
        </p:nvSpPr>
        <p:spPr>
          <a:xfrm>
            <a:off x="10454640" y="532442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円/楕円 83"/>
          <p:cNvSpPr/>
          <p:nvPr/>
        </p:nvSpPr>
        <p:spPr>
          <a:xfrm>
            <a:off x="9580496" y="532397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円/楕円 84"/>
          <p:cNvSpPr/>
          <p:nvPr/>
        </p:nvSpPr>
        <p:spPr>
          <a:xfrm>
            <a:off x="10017568" y="532442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円/楕円 85"/>
          <p:cNvSpPr/>
          <p:nvPr/>
        </p:nvSpPr>
        <p:spPr>
          <a:xfrm>
            <a:off x="9143424" y="533114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円/楕円 86"/>
          <p:cNvSpPr/>
          <p:nvPr/>
        </p:nvSpPr>
        <p:spPr>
          <a:xfrm>
            <a:off x="11328784" y="575114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円/楕円 87"/>
          <p:cNvSpPr/>
          <p:nvPr/>
        </p:nvSpPr>
        <p:spPr>
          <a:xfrm>
            <a:off x="10891712" y="575114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円/楕円 88"/>
          <p:cNvSpPr/>
          <p:nvPr/>
        </p:nvSpPr>
        <p:spPr>
          <a:xfrm>
            <a:off x="11765856" y="575114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円/楕円 89"/>
          <p:cNvSpPr/>
          <p:nvPr/>
        </p:nvSpPr>
        <p:spPr>
          <a:xfrm>
            <a:off x="10454640" y="575114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円/楕円 90"/>
          <p:cNvSpPr/>
          <p:nvPr/>
        </p:nvSpPr>
        <p:spPr>
          <a:xfrm>
            <a:off x="9580496" y="575069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円/楕円 91"/>
          <p:cNvSpPr/>
          <p:nvPr/>
        </p:nvSpPr>
        <p:spPr>
          <a:xfrm>
            <a:off x="10017568" y="575114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円/楕円 92"/>
          <p:cNvSpPr/>
          <p:nvPr/>
        </p:nvSpPr>
        <p:spPr>
          <a:xfrm>
            <a:off x="9143424" y="575786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円/楕円 93"/>
          <p:cNvSpPr/>
          <p:nvPr/>
        </p:nvSpPr>
        <p:spPr>
          <a:xfrm>
            <a:off x="11328784" y="618458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円/楕円 94"/>
          <p:cNvSpPr/>
          <p:nvPr/>
        </p:nvSpPr>
        <p:spPr>
          <a:xfrm>
            <a:off x="10891712" y="618458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円/楕円 95"/>
          <p:cNvSpPr/>
          <p:nvPr/>
        </p:nvSpPr>
        <p:spPr>
          <a:xfrm>
            <a:off x="11765856" y="618458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円/楕円 96"/>
          <p:cNvSpPr/>
          <p:nvPr/>
        </p:nvSpPr>
        <p:spPr>
          <a:xfrm>
            <a:off x="10454640" y="618458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8" name="円/楕円 97"/>
          <p:cNvSpPr/>
          <p:nvPr/>
        </p:nvSpPr>
        <p:spPr>
          <a:xfrm>
            <a:off x="9580496" y="618413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9" name="円/楕円 98"/>
          <p:cNvSpPr/>
          <p:nvPr/>
        </p:nvSpPr>
        <p:spPr>
          <a:xfrm>
            <a:off x="10017568" y="618458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円/楕円 99"/>
          <p:cNvSpPr/>
          <p:nvPr/>
        </p:nvSpPr>
        <p:spPr>
          <a:xfrm>
            <a:off x="9143424" y="619130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円/楕円 100"/>
          <p:cNvSpPr/>
          <p:nvPr/>
        </p:nvSpPr>
        <p:spPr>
          <a:xfrm>
            <a:off x="11328784" y="661130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円/楕円 101"/>
          <p:cNvSpPr/>
          <p:nvPr/>
        </p:nvSpPr>
        <p:spPr>
          <a:xfrm>
            <a:off x="10891712" y="661130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円/楕円 102"/>
          <p:cNvSpPr/>
          <p:nvPr/>
        </p:nvSpPr>
        <p:spPr>
          <a:xfrm>
            <a:off x="11765856" y="661130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円/楕円 103"/>
          <p:cNvSpPr/>
          <p:nvPr/>
        </p:nvSpPr>
        <p:spPr>
          <a:xfrm>
            <a:off x="10454640" y="661130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円/楕円 104"/>
          <p:cNvSpPr/>
          <p:nvPr/>
        </p:nvSpPr>
        <p:spPr>
          <a:xfrm>
            <a:off x="9580496" y="661085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円/楕円 105"/>
          <p:cNvSpPr/>
          <p:nvPr/>
        </p:nvSpPr>
        <p:spPr>
          <a:xfrm>
            <a:off x="10017568" y="661130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円/楕円 106"/>
          <p:cNvSpPr/>
          <p:nvPr/>
        </p:nvSpPr>
        <p:spPr>
          <a:xfrm>
            <a:off x="9143424" y="661802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 name="円/楕円 128"/>
          <p:cNvSpPr/>
          <p:nvPr/>
        </p:nvSpPr>
        <p:spPr>
          <a:xfrm>
            <a:off x="11328784" y="58973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0" name="円/楕円 129"/>
          <p:cNvSpPr/>
          <p:nvPr/>
        </p:nvSpPr>
        <p:spPr>
          <a:xfrm>
            <a:off x="10891712" y="58973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1" name="円/楕円 130"/>
          <p:cNvSpPr/>
          <p:nvPr/>
        </p:nvSpPr>
        <p:spPr>
          <a:xfrm>
            <a:off x="11765856" y="58973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2" name="円/楕円 131"/>
          <p:cNvSpPr/>
          <p:nvPr/>
        </p:nvSpPr>
        <p:spPr>
          <a:xfrm>
            <a:off x="10454640" y="589730"/>
            <a:ext cx="215324" cy="197220"/>
          </a:xfrm>
          <a:prstGeom prst="ellipse">
            <a:avLst/>
          </a:prstGeom>
          <a:solidFill>
            <a:srgbClr val="CE3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円/楕円 132"/>
          <p:cNvSpPr/>
          <p:nvPr/>
        </p:nvSpPr>
        <p:spPr>
          <a:xfrm>
            <a:off x="9580496" y="589280"/>
            <a:ext cx="215324" cy="197220"/>
          </a:xfrm>
          <a:prstGeom prst="ellipse">
            <a:avLst/>
          </a:prstGeom>
          <a:solidFill>
            <a:srgbClr val="FB4C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円/楕円 133"/>
          <p:cNvSpPr/>
          <p:nvPr/>
        </p:nvSpPr>
        <p:spPr>
          <a:xfrm>
            <a:off x="10017568" y="589730"/>
            <a:ext cx="215324" cy="197220"/>
          </a:xfrm>
          <a:prstGeom prst="ellipse">
            <a:avLst/>
          </a:prstGeom>
          <a:solidFill>
            <a:srgbClr val="E63A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5" name="円/楕円 134"/>
          <p:cNvSpPr/>
          <p:nvPr/>
        </p:nvSpPr>
        <p:spPr>
          <a:xfrm>
            <a:off x="9143424" y="596450"/>
            <a:ext cx="215324" cy="197220"/>
          </a:xfrm>
          <a:prstGeom prst="ellipse">
            <a:avLst/>
          </a:prstGeom>
          <a:solidFill>
            <a:srgbClr val="FB6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0" name="テキスト ボックス 139"/>
          <p:cNvSpPr txBox="1"/>
          <p:nvPr/>
        </p:nvSpPr>
        <p:spPr>
          <a:xfrm>
            <a:off x="586506" y="3283000"/>
            <a:ext cx="7963946" cy="923330"/>
          </a:xfrm>
          <a:prstGeom prst="rect">
            <a:avLst/>
          </a:prstGeom>
          <a:noFill/>
        </p:spPr>
        <p:txBody>
          <a:bodyPr wrap="square" rtlCol="0">
            <a:spAutoFit/>
          </a:bodyPr>
          <a:lstStyle/>
          <a:p>
            <a:r>
              <a:rPr lang="ja-JP" altLang="en-US" sz="4000" dirty="0">
                <a:solidFill>
                  <a:schemeClr val="bg1"/>
                </a:solidFill>
              </a:rPr>
              <a:t>対話</a:t>
            </a:r>
            <a:r>
              <a:rPr lang="ja-JP" altLang="en-US" sz="4000" dirty="0" smtClean="0">
                <a:solidFill>
                  <a:schemeClr val="bg1"/>
                </a:solidFill>
              </a:rPr>
              <a:t>を</a:t>
            </a:r>
            <a:r>
              <a:rPr lang="ja-JP" altLang="en-US" sz="5400" b="1" dirty="0" smtClean="0">
                <a:solidFill>
                  <a:schemeClr val="bg1"/>
                </a:solidFill>
              </a:rPr>
              <a:t>より効果的</a:t>
            </a:r>
            <a:r>
              <a:rPr lang="ja-JP" altLang="en-US" sz="4000" dirty="0" smtClean="0">
                <a:solidFill>
                  <a:schemeClr val="bg1"/>
                </a:solidFill>
              </a:rPr>
              <a:t>に</a:t>
            </a:r>
            <a:endParaRPr lang="en-US" altLang="ja-JP" sz="4000" dirty="0" smtClean="0">
              <a:solidFill>
                <a:schemeClr val="bg1"/>
              </a:solidFill>
            </a:endParaRPr>
          </a:p>
        </p:txBody>
      </p:sp>
      <p:cxnSp>
        <p:nvCxnSpPr>
          <p:cNvPr id="144" name="直線コネクタ 143"/>
          <p:cNvCxnSpPr/>
          <p:nvPr/>
        </p:nvCxnSpPr>
        <p:spPr>
          <a:xfrm flipV="1">
            <a:off x="0" y="589280"/>
            <a:ext cx="4144660" cy="1"/>
          </a:xfrm>
          <a:prstGeom prst="line">
            <a:avLst/>
          </a:prstGeom>
          <a:ln w="12700" cap="rnd">
            <a:solidFill>
              <a:srgbClr val="6E84A2"/>
            </a:solidFill>
            <a:prstDash val="solid"/>
            <a:round/>
          </a:ln>
        </p:spPr>
        <p:style>
          <a:lnRef idx="1">
            <a:schemeClr val="accent1"/>
          </a:lnRef>
          <a:fillRef idx="0">
            <a:schemeClr val="accent1"/>
          </a:fillRef>
          <a:effectRef idx="0">
            <a:schemeClr val="accent1"/>
          </a:effectRef>
          <a:fontRef idx="minor">
            <a:schemeClr val="tx1"/>
          </a:fontRef>
        </p:style>
      </p:cxnSp>
      <p:sp>
        <p:nvSpPr>
          <p:cNvPr id="148" name="テキスト ボックス 147"/>
          <p:cNvSpPr txBox="1"/>
          <p:nvPr/>
        </p:nvSpPr>
        <p:spPr>
          <a:xfrm>
            <a:off x="76612" y="88332"/>
            <a:ext cx="4250312" cy="461665"/>
          </a:xfrm>
          <a:prstGeom prst="rect">
            <a:avLst/>
          </a:prstGeom>
          <a:noFill/>
        </p:spPr>
        <p:txBody>
          <a:bodyPr wrap="square" rtlCol="0">
            <a:spAutoFit/>
          </a:bodyPr>
          <a:lstStyle/>
          <a:p>
            <a:r>
              <a:rPr kumimoji="1" lang="ja-JP" altLang="en-US" sz="2400" dirty="0" smtClean="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使い方ガイド資料</a:t>
            </a:r>
            <a:endParaRPr kumimoji="1" lang="ja-JP" altLang="en-US" sz="2400" dirty="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2" name="円/楕円 151"/>
          <p:cNvSpPr/>
          <p:nvPr/>
        </p:nvSpPr>
        <p:spPr>
          <a:xfrm>
            <a:off x="3983873" y="353864"/>
            <a:ext cx="154993" cy="159856"/>
          </a:xfrm>
          <a:prstGeom prst="ellipse">
            <a:avLst/>
          </a:prstGeom>
          <a:solidFill>
            <a:schemeClr val="accent1">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テキスト ボックス 137"/>
          <p:cNvSpPr txBox="1"/>
          <p:nvPr/>
        </p:nvSpPr>
        <p:spPr>
          <a:xfrm>
            <a:off x="293100" y="1506252"/>
            <a:ext cx="9601394" cy="646331"/>
          </a:xfrm>
          <a:prstGeom prst="rect">
            <a:avLst/>
          </a:prstGeom>
          <a:noFill/>
        </p:spPr>
        <p:txBody>
          <a:bodyPr wrap="square" rtlCol="0">
            <a:spAutoFit/>
          </a:bodyPr>
          <a:lstStyle/>
          <a:p>
            <a:r>
              <a:rPr lang="ja-JP" altLang="en-US" sz="3600" b="1" dirty="0" smtClean="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リーダー・ファシリテーター</a:t>
            </a:r>
            <a:r>
              <a:rPr lang="ja-JP" altLang="en-US" sz="2800" b="1" dirty="0" smtClean="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向け活用ガイド</a:t>
            </a:r>
            <a:endParaRPr kumimoji="1" lang="en-US" altLang="ja-JP" sz="4800" b="1" dirty="0" smtClean="0">
              <a:solidFill>
                <a:schemeClr val="bg2">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9" name="L 字 148"/>
          <p:cNvSpPr/>
          <p:nvPr/>
        </p:nvSpPr>
        <p:spPr>
          <a:xfrm rot="5400000">
            <a:off x="23348" y="1277995"/>
            <a:ext cx="788584" cy="400153"/>
          </a:xfrm>
          <a:prstGeom prst="corner">
            <a:avLst>
              <a:gd name="adj1" fmla="val 19880"/>
              <a:gd name="adj2" fmla="val 18435"/>
            </a:avLst>
          </a:prstGeom>
          <a:solidFill>
            <a:srgbClr val="B5C0C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L 字 152"/>
          <p:cNvSpPr/>
          <p:nvPr/>
        </p:nvSpPr>
        <p:spPr>
          <a:xfrm rot="16200000">
            <a:off x="8425982" y="1942921"/>
            <a:ext cx="788584" cy="400153"/>
          </a:xfrm>
          <a:prstGeom prst="corner">
            <a:avLst>
              <a:gd name="adj1" fmla="val 19880"/>
              <a:gd name="adj2" fmla="val 18435"/>
            </a:avLst>
          </a:prstGeom>
          <a:solidFill>
            <a:srgbClr val="B5C0C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2"/>
          <a:srcRect l="7864" t="18392" r="7750" b="18509"/>
          <a:stretch/>
        </p:blipFill>
        <p:spPr>
          <a:xfrm>
            <a:off x="10670648" y="154759"/>
            <a:ext cx="1316272" cy="274796"/>
          </a:xfrm>
          <a:prstGeom prst="rect">
            <a:avLst/>
          </a:prstGeom>
        </p:spPr>
      </p:pic>
      <p:sp>
        <p:nvSpPr>
          <p:cNvPr id="118" name="テキスト ボックス 117"/>
          <p:cNvSpPr txBox="1"/>
          <p:nvPr/>
        </p:nvSpPr>
        <p:spPr>
          <a:xfrm>
            <a:off x="1179478" y="4731430"/>
            <a:ext cx="7963946" cy="923330"/>
          </a:xfrm>
          <a:prstGeom prst="rect">
            <a:avLst/>
          </a:prstGeom>
          <a:noFill/>
        </p:spPr>
        <p:txBody>
          <a:bodyPr wrap="square" rtlCol="0">
            <a:spAutoFit/>
          </a:bodyPr>
          <a:lstStyle/>
          <a:p>
            <a:r>
              <a:rPr lang="ja-JP" altLang="en-US" sz="5400" b="1" dirty="0" smtClean="0">
                <a:solidFill>
                  <a:schemeClr val="bg1"/>
                </a:solidFill>
              </a:rPr>
              <a:t>より有意義</a:t>
            </a:r>
            <a:r>
              <a:rPr lang="ja-JP" altLang="en-US" sz="4000" dirty="0" smtClean="0">
                <a:solidFill>
                  <a:schemeClr val="bg1"/>
                </a:solidFill>
              </a:rPr>
              <a:t>にするためのポイント</a:t>
            </a:r>
            <a:endParaRPr lang="en-US" altLang="ja-JP" sz="4000" dirty="0" smtClean="0">
              <a:solidFill>
                <a:schemeClr val="bg1"/>
              </a:solidFill>
            </a:endParaRPr>
          </a:p>
        </p:txBody>
      </p:sp>
    </p:spTree>
    <p:extLst>
      <p:ext uri="{BB962C8B-B14F-4D97-AF65-F5344CB8AC3E}">
        <p14:creationId xmlns:p14="http://schemas.microsoft.com/office/powerpoint/2010/main" val="343265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814242" y="2311251"/>
            <a:ext cx="9382665" cy="1938992"/>
          </a:xfrm>
          <a:prstGeom prst="rect">
            <a:avLst/>
          </a:prstGeom>
        </p:spPr>
        <p:txBody>
          <a:bodyPr wrap="square">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ただし、難しいのが情報の共有です。グループの意見を共有する場合は</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、グループ発表などを</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。個人の意見を共有する場合は、全員で輪になり</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共有をしたり、人数が多い場合は、個人</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で紙（付箋）に書いてもらったもの</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を、壁などに貼り、全体</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でみるというのがスムーズです。</a:t>
            </a:r>
          </a:p>
        </p:txBody>
      </p:sp>
      <p:sp>
        <p:nvSpPr>
          <p:cNvPr id="4" name="テキスト ボックス 3"/>
          <p:cNvSpPr txBox="1"/>
          <p:nvPr/>
        </p:nvSpPr>
        <p:spPr>
          <a:xfrm>
            <a:off x="1404667" y="1440611"/>
            <a:ext cx="5599610" cy="461665"/>
          </a:xfrm>
          <a:prstGeom prst="rect">
            <a:avLst/>
          </a:prstGeom>
          <a:noFill/>
        </p:spPr>
        <p:txBody>
          <a:bodyPr wrap="none" rtlCol="0">
            <a:spAutoFit/>
          </a:bodyPr>
          <a:lstStyle/>
          <a:p>
            <a:r>
              <a:rPr lang="ja-JP" altLang="en-US" sz="2400" dirty="0" smtClean="0"/>
              <a:t>小グループで始めた</a:t>
            </a:r>
            <a:r>
              <a:rPr lang="ja-JP" altLang="en-US" sz="2400" dirty="0"/>
              <a:t>際</a:t>
            </a:r>
            <a:r>
              <a:rPr lang="ja-JP" altLang="en-US" sz="2400" dirty="0" smtClean="0"/>
              <a:t>の情報共有の仕方</a:t>
            </a:r>
            <a:endParaRPr kumimoji="1" lang="ja-JP" altLang="en-US" sz="2400" dirty="0"/>
          </a:p>
        </p:txBody>
      </p:sp>
      <p:sp>
        <p:nvSpPr>
          <p:cNvPr id="5" name="正方形/長方形 4"/>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どうやって進めたらいいの？</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8" name="Picture 4" descr="真剣な会議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603" y="448191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J法のイラスト（制服・スー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459" y="4471534"/>
            <a:ext cx="2480781" cy="183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82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参考：レポートの見方</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r="1505"/>
          <a:stretch/>
        </p:blipFill>
        <p:spPr>
          <a:xfrm>
            <a:off x="426791" y="2223076"/>
            <a:ext cx="4210810" cy="2834886"/>
          </a:xfrm>
          <a:prstGeom prst="rect">
            <a:avLst/>
          </a:prstGeom>
        </p:spPr>
      </p:pic>
      <p:sp>
        <p:nvSpPr>
          <p:cNvPr id="5" name="テキスト ボックス 4"/>
          <p:cNvSpPr txBox="1"/>
          <p:nvPr/>
        </p:nvSpPr>
        <p:spPr>
          <a:xfrm>
            <a:off x="289682" y="765346"/>
            <a:ext cx="11612635" cy="1015663"/>
          </a:xfrm>
          <a:prstGeom prst="rect">
            <a:avLst/>
          </a:prstGeom>
          <a:noFill/>
        </p:spPr>
        <p:txBody>
          <a:bodyPr wrap="square" rtlCol="0">
            <a:spAutoFit/>
          </a:bodyPr>
          <a:lstStyle/>
          <a:p>
            <a:r>
              <a:rPr kumimoji="1"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まず最初にチーム状態（チームパフォーマンス向上への有効性が証明されている自己向上行動・チーム向上行動の発揮度合い）がイラストとコメントによって表示されます。</a:t>
            </a:r>
            <a:endParaRPr kumimoji="1"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チームの状態は全部で</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13</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パターンに分かれています。</a:t>
            </a: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745265" y="4714507"/>
            <a:ext cx="1552755" cy="422694"/>
          </a:xfrm>
          <a:prstGeom prst="rect">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カギ線コネクタ 7"/>
          <p:cNvCxnSpPr>
            <a:stCxn id="6" idx="2"/>
          </p:cNvCxnSpPr>
          <p:nvPr/>
        </p:nvCxnSpPr>
        <p:spPr>
          <a:xfrm rot="5400000">
            <a:off x="2205423" y="5453421"/>
            <a:ext cx="632440" cy="1"/>
          </a:xfrm>
          <a:prstGeom prst="bentConnector3">
            <a:avLst>
              <a:gd name="adj1" fmla="val 50000"/>
            </a:avLst>
          </a:prstGeom>
          <a:ln w="57150">
            <a:solidFill>
              <a:srgbClr val="0070C0"/>
            </a:solidFill>
            <a:tailEnd type="triangle"/>
          </a:ln>
        </p:spPr>
        <p:style>
          <a:lnRef idx="1">
            <a:schemeClr val="accent2"/>
          </a:lnRef>
          <a:fillRef idx="0">
            <a:schemeClr val="accent2"/>
          </a:fillRef>
          <a:effectRef idx="0">
            <a:schemeClr val="accent2"/>
          </a:effectRef>
          <a:fontRef idx="minor">
            <a:schemeClr val="tx1"/>
          </a:fontRef>
        </p:style>
      </p:cxnSp>
      <p:sp>
        <p:nvSpPr>
          <p:cNvPr id="11" name="テキスト ボックス 10"/>
          <p:cNvSpPr txBox="1"/>
          <p:nvPr/>
        </p:nvSpPr>
        <p:spPr>
          <a:xfrm>
            <a:off x="1203729" y="5848881"/>
            <a:ext cx="2827536" cy="646331"/>
          </a:xfrm>
          <a:prstGeom prst="rect">
            <a:avLst/>
          </a:prstGeom>
          <a:noFill/>
        </p:spPr>
        <p:txBody>
          <a:bodyPr wrap="square" rtlCol="0">
            <a:spAutoFit/>
          </a:bodyPr>
          <a:lstStyle/>
          <a:p>
            <a:r>
              <a:rPr kumimoji="1" lang="ja-JP" altLang="en-US" dirty="0" smtClean="0"/>
              <a:t>クリックすると全</a:t>
            </a:r>
            <a:r>
              <a:rPr kumimoji="1" lang="en-US" altLang="ja-JP" dirty="0" smtClean="0"/>
              <a:t>13</a:t>
            </a:r>
            <a:r>
              <a:rPr kumimoji="1" lang="ja-JP" altLang="en-US" dirty="0" smtClean="0"/>
              <a:t>パターンが確認できます。</a:t>
            </a:r>
            <a:endParaRPr kumimoji="1" lang="ja-JP" altLang="en-US" dirty="0"/>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9606" y="2860109"/>
            <a:ext cx="2877332" cy="1079659"/>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2789" y="4494134"/>
            <a:ext cx="3416854" cy="1127655"/>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7614" y="2312414"/>
            <a:ext cx="3119120" cy="3536467"/>
          </a:xfrm>
          <a:prstGeom prst="rect">
            <a:avLst/>
          </a:prstGeom>
        </p:spPr>
      </p:pic>
      <p:sp>
        <p:nvSpPr>
          <p:cNvPr id="18" name="テキスト ボックス 17"/>
          <p:cNvSpPr txBox="1"/>
          <p:nvPr/>
        </p:nvSpPr>
        <p:spPr>
          <a:xfrm>
            <a:off x="5059606" y="2121077"/>
            <a:ext cx="2656496" cy="369332"/>
          </a:xfrm>
          <a:prstGeom prst="rect">
            <a:avLst/>
          </a:prstGeom>
          <a:noFill/>
        </p:spPr>
        <p:txBody>
          <a:bodyPr wrap="none" rtlCol="0">
            <a:spAutoFit/>
          </a:bodyPr>
          <a:lstStyle/>
          <a:p>
            <a:r>
              <a:rPr kumimoji="1" lang="en-US" altLang="ja-JP" dirty="0" smtClean="0"/>
              <a:t>【</a:t>
            </a:r>
            <a:r>
              <a:rPr kumimoji="1" lang="ja-JP" altLang="en-US" dirty="0" smtClean="0"/>
              <a:t>イラストのパターン分け</a:t>
            </a:r>
            <a:r>
              <a:rPr kumimoji="1" lang="en-US" altLang="ja-JP" dirty="0" smtClean="0"/>
              <a:t>】</a:t>
            </a:r>
            <a:endParaRPr kumimoji="1" lang="ja-JP" altLang="en-US" dirty="0"/>
          </a:p>
        </p:txBody>
      </p:sp>
    </p:spTree>
    <p:extLst>
      <p:ext uri="{BB962C8B-B14F-4D97-AF65-F5344CB8AC3E}">
        <p14:creationId xmlns:p14="http://schemas.microsoft.com/office/powerpoint/2010/main" val="3501215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参考：レポートの見方</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508" y="2853122"/>
            <a:ext cx="6241321" cy="3726503"/>
          </a:xfrm>
          <a:prstGeom prst="rect">
            <a:avLst/>
          </a:prstGeom>
        </p:spPr>
      </p:pic>
      <p:sp>
        <p:nvSpPr>
          <p:cNvPr id="5" name="正方形/長方形 4"/>
          <p:cNvSpPr/>
          <p:nvPr/>
        </p:nvSpPr>
        <p:spPr>
          <a:xfrm>
            <a:off x="478421" y="1072921"/>
            <a:ext cx="11119412" cy="707886"/>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チームパフォーマンス</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向上への有効性が証明されている</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行動（自己</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向上行動・チーム向上</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行動）のそれぞれの発揮度合い詳細が表示されています。</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284698" y="5432138"/>
            <a:ext cx="5141672" cy="422694"/>
          </a:xfrm>
          <a:prstGeom prst="rect">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6" idx="3"/>
          </p:cNvCxnSpPr>
          <p:nvPr/>
        </p:nvCxnSpPr>
        <p:spPr>
          <a:xfrm flipV="1">
            <a:off x="8426370" y="5636871"/>
            <a:ext cx="787078" cy="661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9329196" y="5452204"/>
            <a:ext cx="2639028" cy="646331"/>
          </a:xfrm>
          <a:prstGeom prst="rect">
            <a:avLst/>
          </a:prstGeom>
          <a:noFill/>
        </p:spPr>
        <p:txBody>
          <a:bodyPr wrap="square" rtlCol="0">
            <a:spAutoFit/>
          </a:bodyPr>
          <a:lstStyle/>
          <a:p>
            <a:r>
              <a:rPr kumimoji="1" lang="ja-JP" altLang="en-US" dirty="0" smtClean="0"/>
              <a:t>各カテゴリーの定義が確認できます。</a:t>
            </a:r>
            <a:endParaRPr kumimoji="1" lang="ja-JP" altLang="en-US" dirty="0"/>
          </a:p>
        </p:txBody>
      </p:sp>
      <p:sp>
        <p:nvSpPr>
          <p:cNvPr id="12" name="角丸四角形 11"/>
          <p:cNvSpPr/>
          <p:nvPr/>
        </p:nvSpPr>
        <p:spPr>
          <a:xfrm>
            <a:off x="4199717" y="2441192"/>
            <a:ext cx="1250066" cy="393539"/>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b="1" dirty="0" smtClean="0"/>
              <a:t>まずまず</a:t>
            </a:r>
            <a:endParaRPr kumimoji="1" lang="ja-JP" altLang="en-US" b="1" dirty="0"/>
          </a:p>
        </p:txBody>
      </p:sp>
      <p:sp>
        <p:nvSpPr>
          <p:cNvPr id="13" name="テキスト ボックス 12"/>
          <p:cNvSpPr txBox="1"/>
          <p:nvPr/>
        </p:nvSpPr>
        <p:spPr>
          <a:xfrm>
            <a:off x="5486437" y="2449125"/>
            <a:ext cx="5935882" cy="584775"/>
          </a:xfrm>
          <a:prstGeom prst="rect">
            <a:avLst/>
          </a:prstGeom>
          <a:noFill/>
        </p:spPr>
        <p:txBody>
          <a:bodyPr wrap="square" rtlCol="0">
            <a:spAutoFit/>
          </a:bodyPr>
          <a:lstStyle/>
          <a:p>
            <a:r>
              <a:rPr lang="ja-JP" altLang="en-US" sz="1600" dirty="0"/>
              <a:t>平均的パフォーマンスチームになるための得点目安です</a:t>
            </a:r>
          </a:p>
          <a:p>
            <a:endParaRPr kumimoji="1" lang="ja-JP" altLang="en-US" sz="1600" dirty="0"/>
          </a:p>
        </p:txBody>
      </p:sp>
      <p:sp>
        <p:nvSpPr>
          <p:cNvPr id="14" name="角丸四角形 13"/>
          <p:cNvSpPr/>
          <p:nvPr/>
        </p:nvSpPr>
        <p:spPr>
          <a:xfrm>
            <a:off x="9020658" y="3648398"/>
            <a:ext cx="1250066" cy="393539"/>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ja-JP" altLang="en-US" b="1" smtClean="0"/>
              <a:t>イケイケ</a:t>
            </a:r>
            <a:endParaRPr kumimoji="1" lang="ja-JP" altLang="en-US" b="1" dirty="0"/>
          </a:p>
        </p:txBody>
      </p:sp>
      <p:sp>
        <p:nvSpPr>
          <p:cNvPr id="15" name="正方形/長方形 14"/>
          <p:cNvSpPr/>
          <p:nvPr/>
        </p:nvSpPr>
        <p:spPr>
          <a:xfrm>
            <a:off x="8995460" y="4137556"/>
            <a:ext cx="2972764" cy="584775"/>
          </a:xfrm>
          <a:prstGeom prst="rect">
            <a:avLst/>
          </a:prstGeom>
        </p:spPr>
        <p:txBody>
          <a:bodyPr wrap="square">
            <a:spAutoFit/>
          </a:bodyPr>
          <a:lstStyle/>
          <a:p>
            <a:r>
              <a:rPr lang="ja-JP" altLang="en-US" sz="1600" dirty="0"/>
              <a:t>ハイパフォーマンスチームになるための得点目安です</a:t>
            </a:r>
          </a:p>
        </p:txBody>
      </p:sp>
      <p:sp>
        <p:nvSpPr>
          <p:cNvPr id="16" name="円/楕円 15"/>
          <p:cNvSpPr/>
          <p:nvPr/>
        </p:nvSpPr>
        <p:spPr>
          <a:xfrm>
            <a:off x="4641447" y="3593454"/>
            <a:ext cx="474563" cy="44492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7016188" y="3573117"/>
            <a:ext cx="578734" cy="54410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flipV="1">
            <a:off x="7529781" y="3728176"/>
            <a:ext cx="1382984" cy="2615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4899984" y="2777668"/>
            <a:ext cx="20634" cy="83891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4205847" y="3802999"/>
            <a:ext cx="474563" cy="44492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H="1">
            <a:off x="2050908" y="4004371"/>
            <a:ext cx="2137793" cy="2109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88222" y="3802999"/>
            <a:ext cx="1973875" cy="1072584"/>
          </a:xfrm>
          <a:prstGeom prst="rect">
            <a:avLst/>
          </a:prstGeom>
          <a:noFill/>
        </p:spPr>
        <p:txBody>
          <a:bodyPr wrap="square" rtlCol="0">
            <a:spAutoFit/>
          </a:bodyPr>
          <a:lstStyle/>
          <a:p>
            <a:r>
              <a:rPr lang="ja-JP" altLang="en-US" sz="1600" dirty="0" smtClean="0"/>
              <a:t>チーム内</a:t>
            </a:r>
            <a:r>
              <a:rPr lang="ja-JP" altLang="en-US" sz="1600" dirty="0"/>
              <a:t>での回答</a:t>
            </a:r>
            <a:r>
              <a:rPr lang="ja-JP" altLang="en-US" sz="1600" dirty="0" smtClean="0"/>
              <a:t>に大きなバラつき</a:t>
            </a:r>
            <a:r>
              <a:rPr lang="ja-JP" altLang="en-US" sz="1600" dirty="0"/>
              <a:t>がある</a:t>
            </a:r>
            <a:r>
              <a:rPr lang="ja-JP" altLang="en-US" sz="1600" dirty="0" smtClean="0"/>
              <a:t>場合</a:t>
            </a:r>
            <a:r>
              <a:rPr lang="ja-JP" altLang="en-US" sz="1600" dirty="0"/>
              <a:t>に</a:t>
            </a:r>
            <a:r>
              <a:rPr lang="ja-JP" altLang="en-US" sz="1600" dirty="0" smtClean="0"/>
              <a:t>表示</a:t>
            </a:r>
            <a:r>
              <a:rPr lang="ja-JP" altLang="en-US" sz="1600" dirty="0"/>
              <a:t>されます</a:t>
            </a:r>
          </a:p>
        </p:txBody>
      </p:sp>
      <p:pic>
        <p:nvPicPr>
          <p:cNvPr id="28" name="図 27"/>
          <p:cNvPicPr>
            <a:picLocks noChangeAspect="1"/>
          </p:cNvPicPr>
          <p:nvPr/>
        </p:nvPicPr>
        <p:blipFill>
          <a:blip r:embed="rId3"/>
          <a:stretch>
            <a:fillRect/>
          </a:stretch>
        </p:blipFill>
        <p:spPr>
          <a:xfrm>
            <a:off x="217110" y="3541386"/>
            <a:ext cx="373579" cy="373579"/>
          </a:xfrm>
          <a:prstGeom prst="rect">
            <a:avLst/>
          </a:prstGeom>
        </p:spPr>
      </p:pic>
    </p:spTree>
    <p:extLst>
      <p:ext uri="{BB962C8B-B14F-4D97-AF65-F5344CB8AC3E}">
        <p14:creationId xmlns:p14="http://schemas.microsoft.com/office/powerpoint/2010/main" val="2747076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12" y="807975"/>
            <a:ext cx="5349704" cy="5707875"/>
          </a:xfrm>
          <a:prstGeom prst="rect">
            <a:avLst/>
          </a:prstGeom>
        </p:spPr>
      </p:pic>
      <p:sp>
        <p:nvSpPr>
          <p:cNvPr id="3" name="正方形/長方形 2"/>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参考：レポートの見方</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729033" y="1023635"/>
            <a:ext cx="6462967" cy="2862322"/>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チーム状態を確認したら、チームパフォーマンス向上の</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dirty="0" err="1" smtClean="0">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ポイントを確認します。</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それぞれのポイントは、自己向上行動・チーム力向上行動に影響を与える</a:t>
            </a:r>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000" dirty="0" err="1" smtClean="0">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要因の中から、下記の視点で表出されています。</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POINT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１．：チームの今の強み</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POINT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２．：チームの今の弱み</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rPr>
              <a:t>POINT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３．：チームで回答にばらつきが大きいもの</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731279" y="3361797"/>
            <a:ext cx="2331098" cy="2107349"/>
          </a:xfrm>
          <a:prstGeom prst="rect">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a:off x="3077394" y="4773529"/>
            <a:ext cx="3018606" cy="592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157585" y="4545816"/>
            <a:ext cx="4590927" cy="923330"/>
          </a:xfrm>
          <a:prstGeom prst="rect">
            <a:avLst/>
          </a:prstGeom>
          <a:noFill/>
        </p:spPr>
        <p:txBody>
          <a:bodyPr wrap="square" rtlCol="0">
            <a:spAutoFit/>
          </a:bodyPr>
          <a:lstStyle/>
          <a:p>
            <a:r>
              <a:rPr kumimoji="1" lang="ja-JP" altLang="en-US" dirty="0" smtClean="0"/>
              <a:t>チーム対話を効果的に行うため、参考となる問いを表出しています。チームで問いに対する</a:t>
            </a:r>
            <a:r>
              <a:rPr lang="ja-JP" altLang="en-US" dirty="0" smtClean="0"/>
              <a:t>答えを検討し、考察を深めましょう。</a:t>
            </a:r>
            <a:endParaRPr kumimoji="1" lang="ja-JP" altLang="en-US" dirty="0"/>
          </a:p>
        </p:txBody>
      </p:sp>
    </p:spTree>
    <p:extLst>
      <p:ext uri="{BB962C8B-B14F-4D97-AF65-F5344CB8AC3E}">
        <p14:creationId xmlns:p14="http://schemas.microsoft.com/office/powerpoint/2010/main" val="216747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参考：レポートの見方</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38" y="1087503"/>
            <a:ext cx="5227773" cy="4976291"/>
          </a:xfrm>
          <a:prstGeom prst="rect">
            <a:avLst/>
          </a:prstGeom>
        </p:spPr>
      </p:pic>
      <p:sp>
        <p:nvSpPr>
          <p:cNvPr id="5" name="正方形/長方形 4"/>
          <p:cNvSpPr/>
          <p:nvPr/>
        </p:nvSpPr>
        <p:spPr>
          <a:xfrm>
            <a:off x="5983857" y="1725858"/>
            <a:ext cx="5360418" cy="707886"/>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自己向上行動・チーム力向上行動に影響を与える</a:t>
            </a:r>
            <a:r>
              <a:rPr lang="en-US" altLang="ja-JP" sz="2000" dirty="0">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000" dirty="0" err="1">
                <a:latin typeface="メイリオ" panose="020B0604030504040204" pitchFamily="50" charset="-128"/>
                <a:ea typeface="メイリオ" panose="020B0604030504040204" pitchFamily="50" charset="-128"/>
                <a:cs typeface="メイリオ" panose="020B0604030504040204" pitchFamily="50" charset="-128"/>
              </a:rPr>
              <a:t>つの</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要因の詳細結果も確認可能です。</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41130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参考：レポートの見方</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75515" y="5160433"/>
            <a:ext cx="10865635" cy="400110"/>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診断の実施概要（時期・回答率）が記載されています。</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17" y="1165983"/>
            <a:ext cx="8969517" cy="3589331"/>
          </a:xfrm>
          <a:prstGeom prst="rect">
            <a:avLst/>
          </a:prstGeom>
        </p:spPr>
      </p:pic>
      <p:sp>
        <p:nvSpPr>
          <p:cNvPr id="7" name="正方形/長方形 6"/>
          <p:cNvSpPr/>
          <p:nvPr/>
        </p:nvSpPr>
        <p:spPr>
          <a:xfrm>
            <a:off x="1449660" y="3272588"/>
            <a:ext cx="5363736" cy="1210202"/>
          </a:xfrm>
          <a:prstGeom prst="rect">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6969513" y="3747672"/>
            <a:ext cx="1538868" cy="735118"/>
          </a:xfrm>
          <a:prstGeom prst="rect">
            <a:avLst/>
          </a:prstGeom>
          <a:noFill/>
          <a:ln w="571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H="1">
            <a:off x="1505417" y="4482790"/>
            <a:ext cx="7199" cy="62350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8514590" y="4286318"/>
            <a:ext cx="1150019" cy="18053"/>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9778539" y="4001014"/>
            <a:ext cx="2220173" cy="1323439"/>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必要に応じて印刷・ミーティングにてご使用いただけます。</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5839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664" y="1244704"/>
            <a:ext cx="6160664" cy="3439921"/>
          </a:xfrm>
          <a:prstGeom prst="rect">
            <a:avLst/>
          </a:prstGeom>
        </p:spPr>
      </p:pic>
      <p:sp>
        <p:nvSpPr>
          <p:cNvPr id="3" name="正方形/長方形 2"/>
          <p:cNvSpPr/>
          <p:nvPr/>
        </p:nvSpPr>
        <p:spPr>
          <a:xfrm>
            <a:off x="1032293" y="4880251"/>
            <a:ext cx="9250393" cy="954107"/>
          </a:xfrm>
          <a:prstGeom prst="rect">
            <a:avLst/>
          </a:prstGeom>
        </p:spPr>
        <p:txBody>
          <a:bodyPr wrap="square">
            <a:spAutoFit/>
          </a:bodyPr>
          <a:lstStyle/>
          <a:p>
            <a:pPr algn="ct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最後</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にチームでの施策を</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記録</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次回再チャレンジ日程を予約しましょう！</a:t>
            </a:r>
            <a:endParaRPr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参考：レポートの見方</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32058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6612" y="140088"/>
            <a:ext cx="5530558" cy="400110"/>
          </a:xfrm>
          <a:prstGeom prst="rect">
            <a:avLst/>
          </a:prstGeom>
          <a:noFill/>
        </p:spPr>
        <p:txBody>
          <a:bodyPr wrap="square" rtlCol="0">
            <a:spAutoFit/>
          </a:bodyPr>
          <a:lstStyle/>
          <a:p>
            <a:r>
              <a:rPr lang="en-US" altLang="ja-JP" sz="20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NaviLight</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について</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531786" y="1101263"/>
            <a:ext cx="11128428" cy="738664"/>
          </a:xfrm>
          <a:prstGeom prst="rect">
            <a:avLst/>
          </a:prstGeom>
          <a:solidFill>
            <a:srgbClr val="FC744A"/>
          </a:solidFill>
        </p:spPr>
        <p:txBody>
          <a:bodyPr wrap="square" rtlCol="0">
            <a:spAutoFit/>
          </a:bodyPr>
          <a:lstStyle/>
          <a:p>
            <a:pPr algn="ctr">
              <a:lnSpc>
                <a:spcPct val="150000"/>
              </a:lnSpc>
            </a:pPr>
            <a:r>
              <a:rPr kumimoji="1" lang="en-US" altLang="ja-JP" sz="2800" b="1" dirty="0" err="1"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NaviLight</a:t>
            </a:r>
            <a:r>
              <a:rPr kumimoji="1" lang="en-US" altLang="ja-JP"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ナビライト</a:t>
            </a:r>
            <a:r>
              <a:rPr kumimoji="1" lang="en-US" altLang="ja-JP"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8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ってなに？</a:t>
            </a:r>
            <a:endParaRPr kumimoji="1" lang="ja-JP" altLang="en-US"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1232332" y="2268330"/>
            <a:ext cx="9526614" cy="3970318"/>
          </a:xfrm>
          <a:prstGeom prst="rect">
            <a:avLst/>
          </a:prstGeom>
          <a:noFill/>
        </p:spPr>
        <p:txBody>
          <a:bodyPr wrap="square" rtlCol="0">
            <a:spAutoFit/>
          </a:bodyPr>
          <a:lstStyle/>
          <a:p>
            <a:r>
              <a:rPr lang="en-US" altLang="ja-JP" sz="2800" dirty="0" err="1" smtClean="0">
                <a:latin typeface="メイリオ" panose="020B0604030504040204" pitchFamily="50" charset="-128"/>
                <a:ea typeface="メイリオ" panose="020B0604030504040204" pitchFamily="50" charset="-128"/>
                <a:cs typeface="メイリオ" panose="020B0604030504040204" pitchFamily="50" charset="-128"/>
              </a:rPr>
              <a:t>NaviLight</a:t>
            </a: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は科学的検証に基づいたチームパフォーマンス向上支援ツールです。</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800" dirty="0">
                <a:latin typeface="メイリオ" panose="020B0604030504040204" pitchFamily="50" charset="-128"/>
                <a:ea typeface="メイリオ" panose="020B0604030504040204" pitchFamily="50" charset="-128"/>
                <a:cs typeface="メイリオ" panose="020B0604030504040204" pitchFamily="50" charset="-128"/>
              </a:rPr>
              <a:t>チームパフォーマンスの向上を支援することを目的としています。そのため</a:t>
            </a:r>
            <a:r>
              <a:rPr lang="ja-JP" altLang="ja-JP" sz="280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800" smtClean="0">
                <a:latin typeface="メイリオ" panose="020B0604030504040204" pitchFamily="50" charset="-128"/>
                <a:ea typeface="メイリオ" panose="020B0604030504040204" pitchFamily="50" charset="-128"/>
                <a:cs typeface="メイリオ" panose="020B0604030504040204" pitchFamily="50" charset="-128"/>
              </a:rPr>
              <a:t>アンケートや診断</a:t>
            </a:r>
            <a:r>
              <a:rPr lang="ja-JP" altLang="en-US" sz="2800" smtClean="0">
                <a:latin typeface="メイリオ" panose="020B0604030504040204" pitchFamily="50" charset="-128"/>
                <a:ea typeface="メイリオ" panose="020B0604030504040204" pitchFamily="50" charset="-128"/>
                <a:cs typeface="メイリオ" panose="020B0604030504040204" pitchFamily="50" charset="-128"/>
              </a:rPr>
              <a:t>だけの</a:t>
            </a:r>
            <a:r>
              <a:rPr lang="ja-JP" altLang="ja-JP" sz="2800" smtClean="0">
                <a:latin typeface="メイリオ" panose="020B0604030504040204" pitchFamily="50" charset="-128"/>
                <a:ea typeface="メイリオ" panose="020B0604030504040204" pitchFamily="50" charset="-128"/>
                <a:cs typeface="メイリオ" panose="020B0604030504040204" pitchFamily="50" charset="-128"/>
              </a:rPr>
              <a:t>ツール</a:t>
            </a:r>
            <a:r>
              <a:rPr lang="ja-JP" altLang="ja-JP" sz="2800" dirty="0">
                <a:latin typeface="メイリオ" panose="020B0604030504040204" pitchFamily="50" charset="-128"/>
                <a:ea typeface="メイリオ" panose="020B0604030504040204" pitchFamily="50" charset="-128"/>
                <a:cs typeface="メイリオ" panose="020B0604030504040204" pitchFamily="50" charset="-128"/>
              </a:rPr>
              <a:t>ではありません。アンケートを実施し、チームのパフォーマンス状態を診断し、その結果を用いて何に取り組むかをチームで考えることまでを支援するサービスです。</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7644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チームで方針を検討する意味</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プレースホルダー 2"/>
          <p:cNvSpPr txBox="1">
            <a:spLocks/>
          </p:cNvSpPr>
          <p:nvPr/>
        </p:nvSpPr>
        <p:spPr bwMode="auto">
          <a:xfrm>
            <a:off x="971611" y="1105747"/>
            <a:ext cx="4320480" cy="445463"/>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lvl1pPr marL="0" indent="0" algn="l" rtl="0" fontAlgn="base">
              <a:lnSpc>
                <a:spcPct val="130000"/>
              </a:lnSpc>
              <a:spcBef>
                <a:spcPts val="0"/>
              </a:spcBef>
              <a:spcAft>
                <a:spcPct val="0"/>
              </a:spcAft>
              <a:buFont typeface="Arial" panose="020B0604020202020204" pitchFamily="34" charset="0"/>
              <a:buNone/>
              <a:defRPr kumimoji="1" sz="1733">
                <a:solidFill>
                  <a:schemeClr val="tx1"/>
                </a:solidFill>
                <a:latin typeface="+mn-ea"/>
                <a:ea typeface="+mn-ea"/>
                <a:cs typeface="+mn-cs"/>
              </a:defRPr>
            </a:lvl1pPr>
            <a:lvl2pPr marL="495285" indent="0" algn="l" rtl="0" fontAlgn="base">
              <a:lnSpc>
                <a:spcPct val="130000"/>
              </a:lnSpc>
              <a:spcBef>
                <a:spcPts val="0"/>
              </a:spcBef>
              <a:spcAft>
                <a:spcPct val="0"/>
              </a:spcAft>
              <a:buFont typeface="Arial" charset="0"/>
              <a:buNone/>
              <a:defRPr kumimoji="1" sz="1733">
                <a:solidFill>
                  <a:schemeClr val="tx1"/>
                </a:solidFill>
                <a:latin typeface="+mn-ea"/>
                <a:ea typeface="+mn-ea"/>
                <a:cs typeface="+mn-cs"/>
              </a:defRPr>
            </a:lvl2pPr>
            <a:lvl3pPr marL="1238212" indent="-247642" algn="l" rtl="0" fontAlgn="base">
              <a:lnSpc>
                <a:spcPct val="130000"/>
              </a:lnSpc>
              <a:spcBef>
                <a:spcPts val="0"/>
              </a:spcBef>
              <a:spcAft>
                <a:spcPct val="0"/>
              </a:spcAft>
              <a:buFont typeface="Arial" charset="0"/>
              <a:buChar char="•"/>
              <a:defRPr kumimoji="1" sz="1733">
                <a:solidFill>
                  <a:schemeClr val="tx1"/>
                </a:solidFill>
                <a:latin typeface="+mn-ea"/>
                <a:ea typeface="+mn-ea"/>
                <a:cs typeface="+mn-cs"/>
              </a:defRPr>
            </a:lvl3pPr>
            <a:lvl4pPr marL="1733497" indent="-247642" algn="l" rtl="0" fontAlgn="base">
              <a:lnSpc>
                <a:spcPct val="130000"/>
              </a:lnSpc>
              <a:spcBef>
                <a:spcPts val="0"/>
              </a:spcBef>
              <a:spcAft>
                <a:spcPct val="0"/>
              </a:spcAft>
              <a:buFont typeface="Arial" charset="0"/>
              <a:buChar char="–"/>
              <a:defRPr kumimoji="1" sz="1733">
                <a:solidFill>
                  <a:schemeClr val="tx1"/>
                </a:solidFill>
                <a:latin typeface="+mn-ea"/>
                <a:ea typeface="+mn-ea"/>
                <a:cs typeface="+mn-cs"/>
              </a:defRPr>
            </a:lvl4pPr>
            <a:lvl5pPr marL="2228781" indent="-247642" algn="l" rtl="0" fontAlgn="base">
              <a:lnSpc>
                <a:spcPct val="130000"/>
              </a:lnSpc>
              <a:spcBef>
                <a:spcPts val="0"/>
              </a:spcBef>
              <a:spcAft>
                <a:spcPct val="0"/>
              </a:spcAft>
              <a:buFont typeface="Arial" charset="0"/>
              <a:buChar char="»"/>
              <a:defRPr kumimoji="1" sz="1733">
                <a:solidFill>
                  <a:schemeClr val="tx1"/>
                </a:solidFill>
                <a:latin typeface="+mn-ea"/>
                <a:ea typeface="+mn-ea"/>
                <a:cs typeface="+mn-cs"/>
              </a:defRPr>
            </a:lvl5pPr>
            <a:lvl6pPr marL="2724066" indent="-247642" algn="l" rtl="0" fontAlgn="base">
              <a:lnSpc>
                <a:spcPct val="130000"/>
              </a:lnSpc>
              <a:spcBef>
                <a:spcPct val="20000"/>
              </a:spcBef>
              <a:spcAft>
                <a:spcPct val="0"/>
              </a:spcAft>
              <a:buFont typeface="Arial" charset="0"/>
              <a:buChar char="»"/>
              <a:defRPr kumimoji="1" sz="1733">
                <a:solidFill>
                  <a:schemeClr val="tx1"/>
                </a:solidFill>
                <a:latin typeface="+mn-lt"/>
                <a:ea typeface="+mn-ea"/>
                <a:cs typeface="+mn-cs"/>
              </a:defRPr>
            </a:lvl6pPr>
            <a:lvl7pPr marL="3219351" indent="-247642" algn="l" rtl="0" fontAlgn="base">
              <a:lnSpc>
                <a:spcPct val="130000"/>
              </a:lnSpc>
              <a:spcBef>
                <a:spcPct val="20000"/>
              </a:spcBef>
              <a:spcAft>
                <a:spcPct val="0"/>
              </a:spcAft>
              <a:buFont typeface="Arial" charset="0"/>
              <a:buChar char="»"/>
              <a:defRPr kumimoji="1" sz="1733">
                <a:solidFill>
                  <a:schemeClr val="tx1"/>
                </a:solidFill>
                <a:latin typeface="+mn-lt"/>
                <a:ea typeface="+mn-ea"/>
                <a:cs typeface="+mn-cs"/>
              </a:defRPr>
            </a:lvl7pPr>
            <a:lvl8pPr marL="3714636" indent="-247642" algn="l" rtl="0" fontAlgn="base">
              <a:lnSpc>
                <a:spcPct val="130000"/>
              </a:lnSpc>
              <a:spcBef>
                <a:spcPct val="20000"/>
              </a:spcBef>
              <a:spcAft>
                <a:spcPct val="0"/>
              </a:spcAft>
              <a:buFont typeface="Arial" charset="0"/>
              <a:buChar char="»"/>
              <a:defRPr kumimoji="1" sz="1733">
                <a:solidFill>
                  <a:schemeClr val="tx1"/>
                </a:solidFill>
                <a:latin typeface="+mn-lt"/>
                <a:ea typeface="+mn-ea"/>
                <a:cs typeface="+mn-cs"/>
              </a:defRPr>
            </a:lvl8pPr>
            <a:lvl9pPr marL="4209920" indent="-247642" algn="l" rtl="0" fontAlgn="base">
              <a:lnSpc>
                <a:spcPct val="130000"/>
              </a:lnSpc>
              <a:spcBef>
                <a:spcPct val="20000"/>
              </a:spcBef>
              <a:spcAft>
                <a:spcPct val="0"/>
              </a:spcAft>
              <a:buFont typeface="Arial" charset="0"/>
              <a:buChar char="»"/>
              <a:defRPr kumimoji="1" sz="1733">
                <a:solidFill>
                  <a:schemeClr val="tx1"/>
                </a:solidFill>
                <a:latin typeface="+mn-lt"/>
                <a:ea typeface="+mn-ea"/>
                <a:cs typeface="+mn-cs"/>
              </a:defRPr>
            </a:lvl9pPr>
          </a:lstStyle>
          <a:p>
            <a:pPr marL="0" marR="0" lvl="0" indent="0" algn="l" defTabSz="914400" rtl="0" eaLnBrk="1" fontAlgn="base" latinLnBrk="0" hangingPunct="1">
              <a:lnSpc>
                <a:spcPct val="130000"/>
              </a:lnSpc>
              <a:spcBef>
                <a:spcPts val="0"/>
              </a:spcBef>
              <a:spcAft>
                <a:spcPct val="0"/>
              </a:spcAft>
              <a:buClrTx/>
              <a:buSzTx/>
              <a:buFont typeface="Arial" panose="020B0604020202020204" pitchFamily="34" charset="0"/>
              <a:buNone/>
              <a:tabLst/>
              <a:defRPr/>
            </a:pPr>
            <a:r>
              <a:rPr kumimoji="1" lang="ja-JP" altLang="en-US" sz="1733" b="1" i="0" u="none" strike="noStrike" kern="0" cap="none" spc="0" normalizeH="0" baseline="0" noProof="0" dirty="0" smtClean="0">
                <a:ln>
                  <a:noFill/>
                </a:ln>
                <a:solidFill>
                  <a:schemeClr val="bg1"/>
                </a:solidFill>
                <a:effectLst/>
                <a:uLnTx/>
                <a:uFillTx/>
                <a:latin typeface="メイリオ"/>
                <a:ea typeface="メイリオ"/>
                <a:cs typeface="メイリオ"/>
              </a:rPr>
              <a:t>これまでのチームマネジメントのあり方</a:t>
            </a:r>
            <a:endParaRPr kumimoji="1" lang="en-US" altLang="ja-JP" sz="1733" b="1" i="0" u="none" strike="noStrike" kern="0" cap="none" spc="0" normalizeH="0" baseline="0" noProof="0" dirty="0" smtClean="0">
              <a:ln>
                <a:noFill/>
              </a:ln>
              <a:solidFill>
                <a:schemeClr val="bg1"/>
              </a:solidFill>
              <a:effectLst/>
              <a:uLnTx/>
              <a:uFillTx/>
              <a:latin typeface="メイリオ"/>
              <a:ea typeface="メイリオ"/>
              <a:cs typeface="メイリオ"/>
            </a:endParaRPr>
          </a:p>
          <a:p>
            <a:pPr marL="0" marR="0" lvl="0" indent="0" algn="l" defTabSz="914400" rtl="0" eaLnBrk="1" fontAlgn="base" latinLnBrk="0" hangingPunct="1">
              <a:lnSpc>
                <a:spcPct val="130000"/>
              </a:lnSpc>
              <a:spcBef>
                <a:spcPts val="0"/>
              </a:spcBef>
              <a:spcAft>
                <a:spcPct val="0"/>
              </a:spcAft>
              <a:buClrTx/>
              <a:buSzTx/>
              <a:buFont typeface="Arial" panose="020B0604020202020204" pitchFamily="34" charset="0"/>
              <a:buNone/>
              <a:tabLst/>
              <a:defRPr/>
            </a:pPr>
            <a:endParaRPr kumimoji="1" lang="ja-JP" altLang="en-US" sz="1733" b="1" i="0" u="none" strike="noStrike" kern="0" cap="none" spc="0" normalizeH="0" baseline="0" noProof="0" dirty="0">
              <a:ln>
                <a:noFill/>
              </a:ln>
              <a:solidFill>
                <a:schemeClr val="bg1"/>
              </a:solidFill>
              <a:effectLst/>
              <a:uLnTx/>
              <a:uFillTx/>
              <a:latin typeface="メイリオ"/>
              <a:ea typeface="メイリオ"/>
              <a:cs typeface="メイリオ"/>
            </a:endParaRPr>
          </a:p>
        </p:txBody>
      </p:sp>
      <p:sp>
        <p:nvSpPr>
          <p:cNvPr id="25" name="テキスト プレースホルダー 2"/>
          <p:cNvSpPr txBox="1">
            <a:spLocks/>
          </p:cNvSpPr>
          <p:nvPr/>
        </p:nvSpPr>
        <p:spPr bwMode="auto">
          <a:xfrm>
            <a:off x="5996675" y="1099055"/>
            <a:ext cx="4427984" cy="445463"/>
          </a:xfrm>
          <a:prstGeom prst="rect">
            <a:avLst/>
          </a:prstGeom>
          <a:solidFill>
            <a:schemeClr val="accent2"/>
          </a:solidFill>
          <a:ln>
            <a:noFill/>
          </a:ln>
          <a:extLst/>
        </p:spPr>
        <p:txBody>
          <a:bodyPr vert="horz" wrap="square" lIns="91440" tIns="45720" rIns="91440" bIns="45720" numCol="1" anchor="t" anchorCtr="0" compatLnSpc="1">
            <a:prstTxWarp prst="textNoShape">
              <a:avLst/>
            </a:prstTxWarp>
          </a:bodyPr>
          <a:lstStyle>
            <a:lvl1pPr marL="0" indent="0" algn="l" rtl="0" fontAlgn="base">
              <a:lnSpc>
                <a:spcPct val="130000"/>
              </a:lnSpc>
              <a:spcBef>
                <a:spcPts val="0"/>
              </a:spcBef>
              <a:spcAft>
                <a:spcPct val="0"/>
              </a:spcAft>
              <a:buFont typeface="Arial" panose="020B0604020202020204" pitchFamily="34" charset="0"/>
              <a:buNone/>
              <a:defRPr kumimoji="1" sz="1600">
                <a:solidFill>
                  <a:schemeClr val="tx1"/>
                </a:solidFill>
                <a:latin typeface="+mn-ea"/>
                <a:ea typeface="+mn-ea"/>
                <a:cs typeface="+mn-cs"/>
              </a:defRPr>
            </a:lvl1pPr>
            <a:lvl2pPr marL="457200" indent="0" algn="l" rtl="0" fontAlgn="base">
              <a:lnSpc>
                <a:spcPct val="130000"/>
              </a:lnSpc>
              <a:spcBef>
                <a:spcPts val="0"/>
              </a:spcBef>
              <a:spcAft>
                <a:spcPct val="0"/>
              </a:spcAft>
              <a:buFont typeface="Arial" charset="0"/>
              <a:buNone/>
              <a:defRPr kumimoji="1" sz="1600">
                <a:solidFill>
                  <a:schemeClr val="tx1"/>
                </a:solidFill>
                <a:latin typeface="+mn-ea"/>
                <a:ea typeface="+mn-ea"/>
                <a:cs typeface="+mn-cs"/>
              </a:defRPr>
            </a:lvl2pPr>
            <a:lvl3pPr marL="1143000" indent="-228600" algn="l" rtl="0" fontAlgn="base">
              <a:lnSpc>
                <a:spcPct val="130000"/>
              </a:lnSpc>
              <a:spcBef>
                <a:spcPts val="0"/>
              </a:spcBef>
              <a:spcAft>
                <a:spcPct val="0"/>
              </a:spcAft>
              <a:buFont typeface="Arial" charset="0"/>
              <a:buChar char="•"/>
              <a:defRPr kumimoji="1" sz="1600">
                <a:solidFill>
                  <a:schemeClr val="tx1"/>
                </a:solidFill>
                <a:latin typeface="+mn-ea"/>
                <a:ea typeface="+mn-ea"/>
                <a:cs typeface="+mn-cs"/>
              </a:defRPr>
            </a:lvl3pPr>
            <a:lvl4pPr marL="1600200" indent="-228600" algn="l" rtl="0" fontAlgn="base">
              <a:lnSpc>
                <a:spcPct val="130000"/>
              </a:lnSpc>
              <a:spcBef>
                <a:spcPts val="0"/>
              </a:spcBef>
              <a:spcAft>
                <a:spcPct val="0"/>
              </a:spcAft>
              <a:buFont typeface="Arial" charset="0"/>
              <a:buChar char="–"/>
              <a:defRPr kumimoji="1" sz="1600">
                <a:solidFill>
                  <a:schemeClr val="tx1"/>
                </a:solidFill>
                <a:latin typeface="+mn-ea"/>
                <a:ea typeface="+mn-ea"/>
                <a:cs typeface="+mn-cs"/>
              </a:defRPr>
            </a:lvl4pPr>
            <a:lvl5pPr marL="2057400" indent="-228600" algn="l" rtl="0" fontAlgn="base">
              <a:lnSpc>
                <a:spcPct val="130000"/>
              </a:lnSpc>
              <a:spcBef>
                <a:spcPts val="0"/>
              </a:spcBef>
              <a:spcAft>
                <a:spcPct val="0"/>
              </a:spcAft>
              <a:buFont typeface="Arial" charset="0"/>
              <a:buChar char="»"/>
              <a:defRPr kumimoji="1" sz="1600">
                <a:solidFill>
                  <a:schemeClr val="tx1"/>
                </a:solidFill>
                <a:latin typeface="+mn-ea"/>
                <a:ea typeface="+mn-ea"/>
                <a:cs typeface="+mn-cs"/>
              </a:defRPr>
            </a:lvl5pPr>
            <a:lvl6pPr marL="25146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6pPr>
            <a:lvl7pPr marL="29718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7pPr>
            <a:lvl8pPr marL="34290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8pPr>
            <a:lvl9pPr marL="38862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9pPr>
          </a:lstStyle>
          <a:p>
            <a:r>
              <a:rPr lang="ja-JP" altLang="en-US" sz="1800" b="1" kern="0" dirty="0">
                <a:solidFill>
                  <a:schemeClr val="bg1"/>
                </a:solidFill>
                <a:latin typeface="メイリオ"/>
                <a:ea typeface="メイリオ"/>
                <a:cs typeface="メイリオ"/>
              </a:rPr>
              <a:t>これからのチームマネジメントのあり方</a:t>
            </a:r>
          </a:p>
        </p:txBody>
      </p:sp>
      <p:sp>
        <p:nvSpPr>
          <p:cNvPr id="27" name="テキスト プレースホルダー 2"/>
          <p:cNvSpPr txBox="1">
            <a:spLocks/>
          </p:cNvSpPr>
          <p:nvPr/>
        </p:nvSpPr>
        <p:spPr bwMode="auto">
          <a:xfrm>
            <a:off x="1060873" y="1572767"/>
            <a:ext cx="3960440" cy="44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lnSpc>
                <a:spcPct val="130000"/>
              </a:lnSpc>
              <a:spcBef>
                <a:spcPts val="0"/>
              </a:spcBef>
              <a:spcAft>
                <a:spcPct val="0"/>
              </a:spcAft>
              <a:buFont typeface="Arial" panose="020B0604020202020204" pitchFamily="34" charset="0"/>
              <a:buNone/>
              <a:defRPr kumimoji="1" sz="1600">
                <a:solidFill>
                  <a:schemeClr val="tx1"/>
                </a:solidFill>
                <a:latin typeface="+mn-ea"/>
                <a:ea typeface="+mn-ea"/>
                <a:cs typeface="+mn-cs"/>
              </a:defRPr>
            </a:lvl1pPr>
            <a:lvl2pPr marL="457200" indent="0" algn="l" rtl="0" fontAlgn="base">
              <a:lnSpc>
                <a:spcPct val="130000"/>
              </a:lnSpc>
              <a:spcBef>
                <a:spcPts val="0"/>
              </a:spcBef>
              <a:spcAft>
                <a:spcPct val="0"/>
              </a:spcAft>
              <a:buFont typeface="Arial" charset="0"/>
              <a:buNone/>
              <a:defRPr kumimoji="1" sz="1600">
                <a:solidFill>
                  <a:schemeClr val="tx1"/>
                </a:solidFill>
                <a:latin typeface="+mn-ea"/>
                <a:ea typeface="+mn-ea"/>
                <a:cs typeface="+mn-cs"/>
              </a:defRPr>
            </a:lvl2pPr>
            <a:lvl3pPr marL="1143000" indent="-228600" algn="l" rtl="0" fontAlgn="base">
              <a:lnSpc>
                <a:spcPct val="130000"/>
              </a:lnSpc>
              <a:spcBef>
                <a:spcPts val="0"/>
              </a:spcBef>
              <a:spcAft>
                <a:spcPct val="0"/>
              </a:spcAft>
              <a:buFont typeface="Arial" charset="0"/>
              <a:buChar char="•"/>
              <a:defRPr kumimoji="1" sz="1600">
                <a:solidFill>
                  <a:schemeClr val="tx1"/>
                </a:solidFill>
                <a:latin typeface="+mn-ea"/>
                <a:ea typeface="+mn-ea"/>
                <a:cs typeface="+mn-cs"/>
              </a:defRPr>
            </a:lvl3pPr>
            <a:lvl4pPr marL="1600200" indent="-228600" algn="l" rtl="0" fontAlgn="base">
              <a:lnSpc>
                <a:spcPct val="130000"/>
              </a:lnSpc>
              <a:spcBef>
                <a:spcPts val="0"/>
              </a:spcBef>
              <a:spcAft>
                <a:spcPct val="0"/>
              </a:spcAft>
              <a:buFont typeface="Arial" charset="0"/>
              <a:buChar char="–"/>
              <a:defRPr kumimoji="1" sz="1600">
                <a:solidFill>
                  <a:schemeClr val="tx1"/>
                </a:solidFill>
                <a:latin typeface="+mn-ea"/>
                <a:ea typeface="+mn-ea"/>
                <a:cs typeface="+mn-cs"/>
              </a:defRPr>
            </a:lvl4pPr>
            <a:lvl5pPr marL="2057400" indent="-228600" algn="l" rtl="0" fontAlgn="base">
              <a:lnSpc>
                <a:spcPct val="130000"/>
              </a:lnSpc>
              <a:spcBef>
                <a:spcPts val="0"/>
              </a:spcBef>
              <a:spcAft>
                <a:spcPct val="0"/>
              </a:spcAft>
              <a:buFont typeface="Arial" charset="0"/>
              <a:buChar char="»"/>
              <a:defRPr kumimoji="1" sz="1600">
                <a:solidFill>
                  <a:schemeClr val="tx1"/>
                </a:solidFill>
                <a:latin typeface="+mn-ea"/>
                <a:ea typeface="+mn-ea"/>
                <a:cs typeface="+mn-cs"/>
              </a:defRPr>
            </a:lvl5pPr>
            <a:lvl6pPr marL="25146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6pPr>
            <a:lvl7pPr marL="29718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7pPr>
            <a:lvl8pPr marL="34290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8pPr>
            <a:lvl9pPr marL="38862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9pPr>
          </a:lstStyle>
          <a:p>
            <a:pPr algn="ctr"/>
            <a:r>
              <a:rPr lang="ja-JP" altLang="en-US" b="1" kern="0" dirty="0">
                <a:solidFill>
                  <a:schemeClr val="accent2"/>
                </a:solidFill>
                <a:latin typeface="メイリオ"/>
                <a:ea typeface="メイリオ"/>
                <a:cs typeface="メイリオ"/>
              </a:rPr>
              <a:t>伝達型マネジメント</a:t>
            </a:r>
            <a:endParaRPr lang="en-US" altLang="ja-JP" b="1" kern="0" dirty="0">
              <a:solidFill>
                <a:schemeClr val="accent2"/>
              </a:solidFill>
              <a:latin typeface="メイリオ"/>
              <a:ea typeface="メイリオ"/>
              <a:cs typeface="メイリオ"/>
            </a:endParaRPr>
          </a:p>
          <a:p>
            <a:pPr algn="ctr"/>
            <a:r>
              <a:rPr lang="ja-JP" altLang="en-US" b="1" kern="0" dirty="0">
                <a:solidFill>
                  <a:srgbClr val="000000"/>
                </a:solidFill>
                <a:latin typeface="メイリオ"/>
                <a:ea typeface="メイリオ"/>
                <a:cs typeface="メイリオ"/>
              </a:rPr>
              <a:t>リーダーが頑張る</a:t>
            </a:r>
          </a:p>
        </p:txBody>
      </p:sp>
      <p:sp>
        <p:nvSpPr>
          <p:cNvPr id="28" name="テキスト プレースホルダー 2"/>
          <p:cNvSpPr txBox="1">
            <a:spLocks/>
          </p:cNvSpPr>
          <p:nvPr/>
        </p:nvSpPr>
        <p:spPr bwMode="auto">
          <a:xfrm>
            <a:off x="5870407" y="1572767"/>
            <a:ext cx="4554252" cy="44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fontAlgn="base">
              <a:lnSpc>
                <a:spcPct val="130000"/>
              </a:lnSpc>
              <a:spcBef>
                <a:spcPts val="0"/>
              </a:spcBef>
              <a:spcAft>
                <a:spcPct val="0"/>
              </a:spcAft>
              <a:buFont typeface="Arial" panose="020B0604020202020204" pitchFamily="34" charset="0"/>
              <a:buNone/>
              <a:defRPr kumimoji="1" sz="1600">
                <a:solidFill>
                  <a:schemeClr val="tx1"/>
                </a:solidFill>
                <a:latin typeface="+mn-ea"/>
                <a:ea typeface="+mn-ea"/>
                <a:cs typeface="+mn-cs"/>
              </a:defRPr>
            </a:lvl1pPr>
            <a:lvl2pPr marL="457200" indent="0" algn="l" rtl="0" fontAlgn="base">
              <a:lnSpc>
                <a:spcPct val="130000"/>
              </a:lnSpc>
              <a:spcBef>
                <a:spcPts val="0"/>
              </a:spcBef>
              <a:spcAft>
                <a:spcPct val="0"/>
              </a:spcAft>
              <a:buFont typeface="Arial" charset="0"/>
              <a:buNone/>
              <a:defRPr kumimoji="1" sz="1600">
                <a:solidFill>
                  <a:schemeClr val="tx1"/>
                </a:solidFill>
                <a:latin typeface="+mn-ea"/>
                <a:ea typeface="+mn-ea"/>
                <a:cs typeface="+mn-cs"/>
              </a:defRPr>
            </a:lvl2pPr>
            <a:lvl3pPr marL="1143000" indent="-228600" algn="l" rtl="0" fontAlgn="base">
              <a:lnSpc>
                <a:spcPct val="130000"/>
              </a:lnSpc>
              <a:spcBef>
                <a:spcPts val="0"/>
              </a:spcBef>
              <a:spcAft>
                <a:spcPct val="0"/>
              </a:spcAft>
              <a:buFont typeface="Arial" charset="0"/>
              <a:buChar char="•"/>
              <a:defRPr kumimoji="1" sz="1600">
                <a:solidFill>
                  <a:schemeClr val="tx1"/>
                </a:solidFill>
                <a:latin typeface="+mn-ea"/>
                <a:ea typeface="+mn-ea"/>
                <a:cs typeface="+mn-cs"/>
              </a:defRPr>
            </a:lvl3pPr>
            <a:lvl4pPr marL="1600200" indent="-228600" algn="l" rtl="0" fontAlgn="base">
              <a:lnSpc>
                <a:spcPct val="130000"/>
              </a:lnSpc>
              <a:spcBef>
                <a:spcPts val="0"/>
              </a:spcBef>
              <a:spcAft>
                <a:spcPct val="0"/>
              </a:spcAft>
              <a:buFont typeface="Arial" charset="0"/>
              <a:buChar char="–"/>
              <a:defRPr kumimoji="1" sz="1600">
                <a:solidFill>
                  <a:schemeClr val="tx1"/>
                </a:solidFill>
                <a:latin typeface="+mn-ea"/>
                <a:ea typeface="+mn-ea"/>
                <a:cs typeface="+mn-cs"/>
              </a:defRPr>
            </a:lvl4pPr>
            <a:lvl5pPr marL="2057400" indent="-228600" algn="l" rtl="0" fontAlgn="base">
              <a:lnSpc>
                <a:spcPct val="130000"/>
              </a:lnSpc>
              <a:spcBef>
                <a:spcPts val="0"/>
              </a:spcBef>
              <a:spcAft>
                <a:spcPct val="0"/>
              </a:spcAft>
              <a:buFont typeface="Arial" charset="0"/>
              <a:buChar char="»"/>
              <a:defRPr kumimoji="1" sz="1600">
                <a:solidFill>
                  <a:schemeClr val="tx1"/>
                </a:solidFill>
                <a:latin typeface="+mn-ea"/>
                <a:ea typeface="+mn-ea"/>
                <a:cs typeface="+mn-cs"/>
              </a:defRPr>
            </a:lvl5pPr>
            <a:lvl6pPr marL="25146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6pPr>
            <a:lvl7pPr marL="29718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7pPr>
            <a:lvl8pPr marL="34290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8pPr>
            <a:lvl9pPr marL="3886200" indent="-228600" algn="l" rtl="0" fontAlgn="base">
              <a:lnSpc>
                <a:spcPct val="130000"/>
              </a:lnSpc>
              <a:spcBef>
                <a:spcPct val="20000"/>
              </a:spcBef>
              <a:spcAft>
                <a:spcPct val="0"/>
              </a:spcAft>
              <a:buFont typeface="Arial" charset="0"/>
              <a:buChar char="»"/>
              <a:defRPr kumimoji="1" sz="1600">
                <a:solidFill>
                  <a:schemeClr val="tx1"/>
                </a:solidFill>
                <a:latin typeface="+mn-lt"/>
                <a:ea typeface="+mn-ea"/>
                <a:cs typeface="+mn-cs"/>
              </a:defRPr>
            </a:lvl9pPr>
          </a:lstStyle>
          <a:p>
            <a:pPr algn="ctr"/>
            <a:r>
              <a:rPr lang="ja-JP" altLang="en-US" b="1" kern="0" dirty="0">
                <a:solidFill>
                  <a:schemeClr val="accent2"/>
                </a:solidFill>
                <a:latin typeface="メイリオ"/>
                <a:ea typeface="メイリオ"/>
                <a:cs typeface="メイリオ"/>
              </a:rPr>
              <a:t>共創型マネジメント</a:t>
            </a:r>
            <a:endParaRPr lang="en-US" altLang="ja-JP" b="1" kern="0" dirty="0">
              <a:solidFill>
                <a:schemeClr val="accent2"/>
              </a:solidFill>
              <a:latin typeface="メイリオ"/>
              <a:ea typeface="メイリオ"/>
              <a:cs typeface="メイリオ"/>
            </a:endParaRPr>
          </a:p>
          <a:p>
            <a:pPr algn="ctr"/>
            <a:r>
              <a:rPr lang="ja-JP" altLang="en-US" b="1" kern="0" dirty="0">
                <a:solidFill>
                  <a:srgbClr val="000000"/>
                </a:solidFill>
                <a:latin typeface="メイリオ"/>
                <a:ea typeface="メイリオ"/>
                <a:cs typeface="メイリオ"/>
              </a:rPr>
              <a:t>リーダーが「場」をつくる</a:t>
            </a:r>
          </a:p>
        </p:txBody>
      </p:sp>
      <p:sp>
        <p:nvSpPr>
          <p:cNvPr id="29" name="正方形/長方形 28"/>
          <p:cNvSpPr/>
          <p:nvPr/>
        </p:nvSpPr>
        <p:spPr>
          <a:xfrm>
            <a:off x="971611" y="4645882"/>
            <a:ext cx="3919424" cy="1384995"/>
          </a:xfrm>
          <a:prstGeom prst="rect">
            <a:avLst/>
          </a:prstGeom>
        </p:spPr>
        <p:txBody>
          <a:bodyPr wrap="square">
            <a:spAutoFit/>
          </a:bodyPr>
          <a:lstStyle/>
          <a:p>
            <a:pPr fontAlgn="base">
              <a:spcBef>
                <a:spcPct val="0"/>
              </a:spcBef>
              <a:spcAft>
                <a:spcPct val="0"/>
              </a:spcAft>
            </a:pPr>
            <a:r>
              <a:rPr lang="ja-JP" altLang="en-US" sz="1400" dirty="0">
                <a:solidFill>
                  <a:srgbClr val="000000"/>
                </a:solidFill>
                <a:latin typeface="Arial" charset="0"/>
                <a:ea typeface="メイリオ" pitchFamily="50" charset="-128"/>
                <a:cs typeface="メイリオ" pitchFamily="50" charset="-128"/>
              </a:rPr>
              <a:t>リーダーは方針を部下に伝えるために試行錯誤。しかし、多様性が進む中でメンバーの考え方・熱意・優先順位・ロイヤルティはバラバラ</a:t>
            </a:r>
            <a:r>
              <a:rPr lang="en-US" altLang="ja-JP" sz="1400" dirty="0">
                <a:solidFill>
                  <a:srgbClr val="000000"/>
                </a:solidFill>
                <a:latin typeface="Arial" charset="0"/>
                <a:ea typeface="メイリオ" pitchFamily="50" charset="-128"/>
                <a:cs typeface="メイリオ" pitchFamily="50" charset="-128"/>
              </a:rPr>
              <a:t>…</a:t>
            </a:r>
          </a:p>
          <a:p>
            <a:pPr fontAlgn="base">
              <a:spcBef>
                <a:spcPct val="0"/>
              </a:spcBef>
              <a:spcAft>
                <a:spcPct val="0"/>
              </a:spcAft>
            </a:pPr>
            <a:r>
              <a:rPr lang="ja-JP" altLang="en-US" sz="1400" dirty="0">
                <a:solidFill>
                  <a:srgbClr val="000000"/>
                </a:solidFill>
                <a:latin typeface="Arial" charset="0"/>
                <a:ea typeface="メイリオ" pitchFamily="50" charset="-128"/>
                <a:cs typeface="メイリオ" pitchFamily="50" charset="-128"/>
              </a:rPr>
              <a:t>リーダーが頑張れば頑張るほど部下はやらされ感を募らせ、いつの間にかリーダー自身も疲弊</a:t>
            </a:r>
            <a:r>
              <a:rPr lang="en-US" altLang="ja-JP" sz="1400" dirty="0">
                <a:solidFill>
                  <a:srgbClr val="000000"/>
                </a:solidFill>
                <a:latin typeface="Arial" charset="0"/>
                <a:ea typeface="メイリオ" pitchFamily="50" charset="-128"/>
                <a:cs typeface="メイリオ" pitchFamily="50" charset="-128"/>
              </a:rPr>
              <a:t>…</a:t>
            </a:r>
          </a:p>
        </p:txBody>
      </p:sp>
      <p:pic>
        <p:nvPicPr>
          <p:cNvPr id="30" name="図 29"/>
          <p:cNvPicPr>
            <a:picLocks noChangeAspect="1"/>
          </p:cNvPicPr>
          <p:nvPr/>
        </p:nvPicPr>
        <p:blipFill>
          <a:blip r:embed="rId2"/>
          <a:stretch>
            <a:fillRect/>
          </a:stretch>
        </p:blipFill>
        <p:spPr>
          <a:xfrm>
            <a:off x="1852961" y="2448316"/>
            <a:ext cx="2133600" cy="2133600"/>
          </a:xfrm>
          <a:prstGeom prst="rect">
            <a:avLst/>
          </a:prstGeom>
        </p:spPr>
      </p:pic>
      <p:sp>
        <p:nvSpPr>
          <p:cNvPr id="31" name="正方形/長方形 30"/>
          <p:cNvSpPr/>
          <p:nvPr/>
        </p:nvSpPr>
        <p:spPr>
          <a:xfrm>
            <a:off x="6199455" y="4423940"/>
            <a:ext cx="4386968" cy="1815882"/>
          </a:xfrm>
          <a:prstGeom prst="rect">
            <a:avLst/>
          </a:prstGeom>
        </p:spPr>
        <p:txBody>
          <a:bodyPr wrap="square">
            <a:spAutoFit/>
          </a:bodyPr>
          <a:lstStyle/>
          <a:p>
            <a:pPr fontAlgn="base">
              <a:spcBef>
                <a:spcPct val="0"/>
              </a:spcBef>
              <a:spcAft>
                <a:spcPct val="0"/>
              </a:spcAft>
            </a:pPr>
            <a:r>
              <a:rPr lang="ja-JP" altLang="en-US" sz="1400" dirty="0">
                <a:solidFill>
                  <a:srgbClr val="000000"/>
                </a:solidFill>
                <a:latin typeface="Arial" charset="0"/>
                <a:ea typeface="メイリオ" pitchFamily="50" charset="-128"/>
                <a:cs typeface="メイリオ" pitchFamily="50" charset="-128"/>
              </a:rPr>
              <a:t>リーダーは方針を伝えるのではなく、方針をつくる場をつくる。</a:t>
            </a:r>
            <a:endParaRPr lang="en-US" altLang="ja-JP" sz="1400" dirty="0">
              <a:solidFill>
                <a:srgbClr val="000000"/>
              </a:solidFill>
              <a:latin typeface="Arial" charset="0"/>
              <a:ea typeface="メイリオ" pitchFamily="50" charset="-128"/>
              <a:cs typeface="メイリオ" pitchFamily="50" charset="-128"/>
            </a:endParaRPr>
          </a:p>
          <a:p>
            <a:pPr fontAlgn="base">
              <a:spcBef>
                <a:spcPct val="0"/>
              </a:spcBef>
              <a:spcAft>
                <a:spcPct val="0"/>
              </a:spcAft>
            </a:pPr>
            <a:r>
              <a:rPr lang="ja-JP" altLang="en-US" sz="1400" dirty="0">
                <a:solidFill>
                  <a:srgbClr val="000000"/>
                </a:solidFill>
                <a:latin typeface="Arial" charset="0"/>
                <a:ea typeface="メイリオ" pitchFamily="50" charset="-128"/>
                <a:cs typeface="メイリオ" pitchFamily="50" charset="-128"/>
              </a:rPr>
              <a:t>チームとしてのお互いの違い可視化し、異なる私たちは何を方針としていけばよいのかを対話を通じてつくる。メンバーは誰か（またはリーダー一人）が決めた方針ではなく、私たちが決めた方針に取組むことで行動の実践に欠かせない「納得感」をチームで醸成する</a:t>
            </a:r>
            <a:endParaRPr lang="en-US" altLang="ja-JP" sz="1400" dirty="0">
              <a:solidFill>
                <a:srgbClr val="000000"/>
              </a:solidFill>
              <a:latin typeface="Arial" charset="0"/>
              <a:ea typeface="メイリオ" pitchFamily="50" charset="-128"/>
              <a:cs typeface="メイリオ" pitchFamily="50" charset="-128"/>
            </a:endParaRPr>
          </a:p>
        </p:txBody>
      </p:sp>
      <p:sp>
        <p:nvSpPr>
          <p:cNvPr id="32" name="円形吹き出し 31"/>
          <p:cNvSpPr/>
          <p:nvPr/>
        </p:nvSpPr>
        <p:spPr>
          <a:xfrm>
            <a:off x="3869185" y="2432117"/>
            <a:ext cx="1130968" cy="1022985"/>
          </a:xfrm>
          <a:prstGeom prst="wedgeEllipseCallout">
            <a:avLst>
              <a:gd name="adj1" fmla="val -55387"/>
              <a:gd name="adj2" fmla="val 58798"/>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srgbClr val="000000"/>
                </a:solidFill>
                <a:effectLst/>
                <a:uLnTx/>
                <a:uFillTx/>
                <a:latin typeface="メイリオ"/>
                <a:ea typeface="メイリオ"/>
                <a:cs typeface="メイリオ"/>
              </a:rPr>
              <a:t>お前</a:t>
            </a:r>
            <a:endParaRPr kumimoji="0" lang="en-US" altLang="ja-JP" sz="1400" b="0" i="0" u="none" strike="noStrike" kern="0" cap="none" spc="0" normalizeH="0" baseline="0" noProof="0" dirty="0" smtClean="0">
              <a:ln>
                <a:noFill/>
              </a:ln>
              <a:solidFill>
                <a:srgbClr val="000000"/>
              </a:solidFill>
              <a:effectLst/>
              <a:uLnTx/>
              <a:uFillTx/>
              <a:latin typeface="メイリオ"/>
              <a:ea typeface="メイリオ"/>
              <a:cs typeface="メイリオ"/>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srgbClr val="000000"/>
                </a:solidFill>
                <a:effectLst/>
                <a:uLnTx/>
                <a:uFillTx/>
                <a:latin typeface="メイリオ"/>
                <a:ea typeface="メイリオ"/>
                <a:cs typeface="メイリオ"/>
              </a:rPr>
              <a:t>ここ直せ！</a:t>
            </a:r>
          </a:p>
        </p:txBody>
      </p:sp>
      <p:sp>
        <p:nvSpPr>
          <p:cNvPr id="33" name="円形吹き出し 32"/>
          <p:cNvSpPr/>
          <p:nvPr/>
        </p:nvSpPr>
        <p:spPr>
          <a:xfrm>
            <a:off x="5438359" y="2974760"/>
            <a:ext cx="1285564" cy="1022985"/>
          </a:xfrm>
          <a:prstGeom prst="wedgeEllipseCallout">
            <a:avLst>
              <a:gd name="adj1" fmla="val 79090"/>
              <a:gd name="adj2" fmla="val -41533"/>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srgbClr val="000000"/>
                </a:solidFill>
                <a:effectLst/>
                <a:uLnTx/>
                <a:uFillTx/>
                <a:latin typeface="メイリオ"/>
                <a:ea typeface="メイリオ"/>
                <a:cs typeface="メイリオ"/>
              </a:rPr>
              <a:t>皆で</a:t>
            </a:r>
            <a:endParaRPr kumimoji="0" lang="en-US" altLang="ja-JP" sz="1400" b="0" i="0" u="none" strike="noStrike" kern="0" cap="none" spc="0" normalizeH="0" baseline="0" noProof="0" dirty="0" smtClean="0">
              <a:ln>
                <a:noFill/>
              </a:ln>
              <a:solidFill>
                <a:srgbClr val="000000"/>
              </a:solidFill>
              <a:effectLst/>
              <a:uLnTx/>
              <a:uFillTx/>
              <a:latin typeface="メイリオ"/>
              <a:ea typeface="メイリオ"/>
              <a:cs typeface="メイリオ"/>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srgbClr val="000000"/>
                </a:solidFill>
                <a:effectLst/>
                <a:uLnTx/>
                <a:uFillTx/>
                <a:latin typeface="メイリオ"/>
                <a:ea typeface="メイリオ"/>
                <a:cs typeface="メイリオ"/>
              </a:rPr>
              <a:t>直そう！</a:t>
            </a:r>
          </a:p>
        </p:txBody>
      </p:sp>
      <p:pic>
        <p:nvPicPr>
          <p:cNvPr id="1026" name="Picture 2" descr="会議のイラスト（男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311" y="2348685"/>
            <a:ext cx="2075255" cy="207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844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07071" y="1449633"/>
            <a:ext cx="670560" cy="604501"/>
          </a:xfrm>
          <a:prstGeom prst="rect">
            <a:avLst/>
          </a:prstGeom>
          <a:solidFill>
            <a:srgbClr val="FB5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947710" y="1520754"/>
            <a:ext cx="609600" cy="584775"/>
          </a:xfrm>
          <a:prstGeom prst="rect">
            <a:avLst/>
          </a:prstGeom>
          <a:noFill/>
        </p:spPr>
        <p:txBody>
          <a:bodyPr wrap="square" rtlCol="0">
            <a:spAutoFit/>
          </a:bodyPr>
          <a:lstStyle/>
          <a:p>
            <a:r>
              <a:rPr lang="ja-JP" altLang="en-US" sz="3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何</a:t>
            </a:r>
            <a:endParaRPr kumimoji="1" lang="ja-JP" altLang="en-US" sz="3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円/楕円 15"/>
          <p:cNvSpPr/>
          <p:nvPr/>
        </p:nvSpPr>
        <p:spPr>
          <a:xfrm>
            <a:off x="666725" y="1200607"/>
            <a:ext cx="419731" cy="413241"/>
          </a:xfrm>
          <a:prstGeom prst="ellipse">
            <a:avLst/>
          </a:prstGeom>
          <a:solidFill>
            <a:srgbClr val="6E84A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570171" y="1412788"/>
            <a:ext cx="8843058" cy="684803"/>
          </a:xfrm>
          <a:prstGeom prst="rect">
            <a:avLst/>
          </a:prstGeom>
          <a:noFill/>
        </p:spPr>
        <p:txBody>
          <a:bodyPr wrap="square" rtlCol="0">
            <a:spAutoFit/>
          </a:bodyPr>
          <a:lstStyle/>
          <a:p>
            <a:pPr>
              <a:lnSpc>
                <a:spcPct val="150000"/>
              </a:lnSpc>
            </a:pPr>
            <a:r>
              <a:rPr lang="ja-JP" altLang="en-US" sz="2800" b="1" dirty="0" smtClean="0">
                <a:solidFill>
                  <a:srgbClr val="F63E04"/>
                </a:solidFill>
                <a:latin typeface="メイリオ" panose="020B0604030504040204" pitchFamily="50" charset="-128"/>
                <a:ea typeface="メイリオ" panose="020B0604030504040204" pitchFamily="50" charset="-128"/>
                <a:cs typeface="メイリオ" panose="020B0604030504040204" pitchFamily="50" charset="-128"/>
              </a:rPr>
              <a:t>を事前に準備する必要があるの？</a:t>
            </a:r>
            <a:endParaRPr kumimoji="1" lang="ja-JP" altLang="en-US" sz="2800" b="1" dirty="0">
              <a:solidFill>
                <a:srgbClr val="F63E04"/>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 name="図 19"/>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1769066" y="2321153"/>
            <a:ext cx="626563" cy="581159"/>
          </a:xfrm>
          <a:prstGeom prst="rect">
            <a:avLst/>
          </a:prstGeom>
        </p:spPr>
      </p:pic>
      <p:sp>
        <p:nvSpPr>
          <p:cNvPr id="21" name="角丸四角形 20"/>
          <p:cNvSpPr/>
          <p:nvPr/>
        </p:nvSpPr>
        <p:spPr>
          <a:xfrm>
            <a:off x="2575560" y="2091752"/>
            <a:ext cx="8396919" cy="1064761"/>
          </a:xfrm>
          <a:prstGeom prst="roundRect">
            <a:avLst/>
          </a:prstGeom>
          <a:solidFill>
            <a:srgbClr val="FEE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842259" y="2168453"/>
            <a:ext cx="8130219" cy="923330"/>
          </a:xfrm>
          <a:prstGeom prst="rect">
            <a:avLst/>
          </a:prstGeom>
          <a:noFill/>
        </p:spPr>
        <p:txBody>
          <a:bodyPr wrap="square" rtlCol="0">
            <a:spAutoFit/>
          </a:bodyPr>
          <a:lstStyle/>
          <a:p>
            <a:pPr>
              <a:lnSpc>
                <a:spcPct val="150000"/>
              </a:lnSpc>
            </a:pPr>
            <a:r>
              <a:rPr lang="ja-JP" altLang="en-US" dirty="0" smtClean="0">
                <a:solidFill>
                  <a:srgbClr val="303B4A"/>
                </a:solidFill>
                <a:latin typeface="メイリオ" panose="020B0604030504040204" pitchFamily="50" charset="-128"/>
                <a:ea typeface="メイリオ" panose="020B0604030504040204" pitchFamily="50" charset="-128"/>
                <a:cs typeface="メイリオ" panose="020B0604030504040204" pitchFamily="50" charset="-128"/>
              </a:rPr>
              <a:t>お互いに慣れないうちは特に事前の準備が重要です。当日の対話がスムーズに進むよう、事前に整理しておくべきことを確認します。</a:t>
            </a:r>
            <a:endParaRPr kumimoji="1" lang="ja-JP" altLang="en-US" dirty="0">
              <a:solidFill>
                <a:srgbClr val="303B4A"/>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907071" y="4036605"/>
            <a:ext cx="670560" cy="604501"/>
          </a:xfrm>
          <a:prstGeom prst="rect">
            <a:avLst/>
          </a:prstGeom>
          <a:solidFill>
            <a:srgbClr val="FB5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968030" y="4117886"/>
            <a:ext cx="609600" cy="584775"/>
          </a:xfrm>
          <a:prstGeom prst="rect">
            <a:avLst/>
          </a:prstGeom>
          <a:noFill/>
        </p:spPr>
        <p:txBody>
          <a:bodyPr wrap="square" rtlCol="0">
            <a:spAutoFit/>
          </a:bodyPr>
          <a:lstStyle/>
          <a:p>
            <a:r>
              <a:rPr lang="ja-JP" altLang="en-US" sz="3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ど</a:t>
            </a:r>
            <a:endParaRPr kumimoji="1" lang="ja-JP" altLang="en-US" sz="32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円/楕円 24"/>
          <p:cNvSpPr/>
          <p:nvPr/>
        </p:nvSpPr>
        <p:spPr>
          <a:xfrm>
            <a:off x="666725" y="3787579"/>
            <a:ext cx="419731" cy="413241"/>
          </a:xfrm>
          <a:prstGeom prst="ellipse">
            <a:avLst/>
          </a:prstGeom>
          <a:solidFill>
            <a:srgbClr val="6E84A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570171" y="4010535"/>
            <a:ext cx="8843058" cy="684803"/>
          </a:xfrm>
          <a:prstGeom prst="rect">
            <a:avLst/>
          </a:prstGeom>
          <a:noFill/>
        </p:spPr>
        <p:txBody>
          <a:bodyPr wrap="square" rtlCol="0">
            <a:spAutoFit/>
          </a:bodyPr>
          <a:lstStyle/>
          <a:p>
            <a:pPr>
              <a:lnSpc>
                <a:spcPct val="150000"/>
              </a:lnSpc>
            </a:pPr>
            <a:r>
              <a:rPr kumimoji="1" lang="ja-JP" altLang="en-US" sz="2800" b="1" dirty="0" smtClean="0">
                <a:solidFill>
                  <a:srgbClr val="F63E04"/>
                </a:solidFill>
                <a:latin typeface="メイリオ" panose="020B0604030504040204" pitchFamily="50" charset="-128"/>
                <a:ea typeface="メイリオ" panose="020B0604030504040204" pitchFamily="50" charset="-128"/>
                <a:cs typeface="メイリオ" panose="020B0604030504040204" pitchFamily="50" charset="-128"/>
              </a:rPr>
              <a:t>うやって進めたらいいの？</a:t>
            </a:r>
            <a:endParaRPr kumimoji="1" lang="ja-JP" altLang="en-US" sz="2800" b="1" dirty="0">
              <a:solidFill>
                <a:srgbClr val="F63E04"/>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 name="図 26"/>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flipH="1">
            <a:off x="1769065" y="5089270"/>
            <a:ext cx="626563" cy="581159"/>
          </a:xfrm>
          <a:prstGeom prst="rect">
            <a:avLst/>
          </a:prstGeom>
        </p:spPr>
      </p:pic>
      <p:sp>
        <p:nvSpPr>
          <p:cNvPr id="28" name="角丸四角形 27"/>
          <p:cNvSpPr/>
          <p:nvPr/>
        </p:nvSpPr>
        <p:spPr>
          <a:xfrm>
            <a:off x="2575560" y="4678725"/>
            <a:ext cx="8396919" cy="1220270"/>
          </a:xfrm>
          <a:prstGeom prst="roundRect">
            <a:avLst/>
          </a:prstGeom>
          <a:solidFill>
            <a:srgbClr val="FEED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842259" y="4826545"/>
            <a:ext cx="8130219" cy="923330"/>
          </a:xfrm>
          <a:prstGeom prst="rect">
            <a:avLst/>
          </a:prstGeom>
          <a:noFill/>
        </p:spPr>
        <p:txBody>
          <a:bodyPr wrap="square" rtlCol="0">
            <a:spAutoFit/>
          </a:bodyPr>
          <a:lstStyle/>
          <a:p>
            <a:pPr>
              <a:lnSpc>
                <a:spcPct val="150000"/>
              </a:lnSpc>
            </a:pPr>
            <a:r>
              <a:rPr lang="en-US" altLang="ja-JP" dirty="0" err="1" smtClean="0">
                <a:solidFill>
                  <a:srgbClr val="303B4A"/>
                </a:solidFill>
                <a:latin typeface="メイリオ" panose="020B0604030504040204" pitchFamily="50" charset="-128"/>
                <a:ea typeface="メイリオ" panose="020B0604030504040204" pitchFamily="50" charset="-128"/>
                <a:cs typeface="メイリオ" panose="020B0604030504040204" pitchFamily="50" charset="-128"/>
              </a:rPr>
              <a:t>NaviLight</a:t>
            </a:r>
            <a:r>
              <a:rPr lang="ja-JP" altLang="en-US" dirty="0" smtClean="0">
                <a:solidFill>
                  <a:srgbClr val="303B4A"/>
                </a:solidFill>
                <a:latin typeface="メイリオ" panose="020B0604030504040204" pitchFamily="50" charset="-128"/>
                <a:ea typeface="メイリオ" panose="020B0604030504040204" pitchFamily="50" charset="-128"/>
                <a:cs typeface="メイリオ" panose="020B0604030504040204" pitchFamily="50" charset="-128"/>
              </a:rPr>
              <a:t>を使ってどのような対話を進めたらよいか、当日の進行のポイントを確認します。</a:t>
            </a:r>
            <a:endParaRPr kumimoji="1" lang="ja-JP" altLang="en-US" dirty="0">
              <a:solidFill>
                <a:srgbClr val="303B4A"/>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9"/>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場づくりのポイント</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64338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6612" y="140088"/>
            <a:ext cx="5530558" cy="400110"/>
          </a:xfrm>
          <a:prstGeom prst="rect">
            <a:avLst/>
          </a:prstGeom>
          <a:noFill/>
        </p:spPr>
        <p:txBody>
          <a:bodyPr wrap="square" rtlCol="0">
            <a:spAutoFit/>
          </a:bodyPr>
          <a:lstStyle/>
          <a:p>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何</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を事前に準備する必要があるの？</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389456" y="1473355"/>
            <a:ext cx="11246284" cy="4031873"/>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2800" dirty="0" smtClean="0">
                <a:solidFill>
                  <a:srgbClr val="FF0000"/>
                </a:solidFill>
              </a:rPr>
              <a:t>事前説明資料の配布</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361950"/>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診断を実施するにあたって、説明資料をメンバーに配布し、協力を依頼します。資料はナビライト</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hlinkClick r:id="rId2"/>
              </a:rPr>
              <a:t>https</a:t>
            </a:r>
            <a:r>
              <a:rPr lang="en-US" altLang="ja-JP" sz="2400" dirty="0">
                <a:latin typeface="メイリオ" panose="020B0604030504040204" pitchFamily="50" charset="-128"/>
                <a:ea typeface="メイリオ" panose="020B0604030504040204" pitchFamily="50" charset="-128"/>
                <a:cs typeface="メイリオ" panose="020B0604030504040204" pitchFamily="50" charset="-128"/>
                <a:hlinkClick r:id="rId2"/>
              </a:rPr>
              <a:t>://</a:t>
            </a:r>
            <a:r>
              <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hlinkClick r:id="rId2"/>
              </a:rPr>
              <a:t>web.navi-light.jp</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）の「資料ダウンロード」よりダウンロードできます。</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p>
          <a:p>
            <a:pPr marL="285750" indent="-285750">
              <a:buFont typeface="Wingdings" panose="05000000000000000000" pitchFamily="2" charset="2"/>
              <a:buChar char="n"/>
            </a:pPr>
            <a:r>
              <a:rPr kumimoji="1" lang="ja-JP" altLang="en-US" sz="2800" dirty="0" smtClean="0">
                <a:solidFill>
                  <a:srgbClr val="FF0000"/>
                </a:solidFill>
              </a:rPr>
              <a:t>当日のスケジュールと目的の共有</a:t>
            </a:r>
            <a:endParaRPr kumimoji="1" lang="en-US" altLang="ja-JP" sz="2800" dirty="0" smtClean="0">
              <a:solidFill>
                <a:srgbClr val="FF0000"/>
              </a:solidFill>
            </a:endParaRPr>
          </a:p>
          <a:p>
            <a:pPr marL="266700"/>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メンバーにとっては、最初に「何をする場か」が明確になっていた方が、その場に集中しやすくなります。「ここは何をするところか」「何をゴールとしているのか」を事前に整理し、共有しておきましょう。</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p>
        </p:txBody>
      </p:sp>
    </p:spTree>
    <p:extLst>
      <p:ext uri="{BB962C8B-B14F-4D97-AF65-F5344CB8AC3E}">
        <p14:creationId xmlns:p14="http://schemas.microsoft.com/office/powerpoint/2010/main" val="47701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6612" y="140088"/>
            <a:ext cx="5530558" cy="400110"/>
          </a:xfrm>
          <a:prstGeom prst="rect">
            <a:avLst/>
          </a:prstGeom>
          <a:noFill/>
        </p:spPr>
        <p:txBody>
          <a:bodyPr wrap="square" rtlCol="0">
            <a:spAutoFit/>
          </a:bodyPr>
          <a:lstStyle/>
          <a:p>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何</a:t>
            </a:r>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を事前に準備する必要があるの？</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423746" y="1039015"/>
            <a:ext cx="11246284" cy="4278094"/>
          </a:xfrm>
          <a:prstGeom prst="rect">
            <a:avLst/>
          </a:prstGeom>
          <a:noFill/>
        </p:spPr>
        <p:txBody>
          <a:bodyPr wrap="square" rtlCol="0">
            <a:spAutoFit/>
          </a:bodyPr>
          <a:lstStyle/>
          <a:p>
            <a:pPr marL="285750" indent="-285750">
              <a:buFont typeface="Wingdings" panose="05000000000000000000" pitchFamily="2" charset="2"/>
              <a:buChar char="n"/>
            </a:pPr>
            <a:r>
              <a:rPr kumimoji="1" lang="ja-JP" altLang="en-US" sz="2800" dirty="0" smtClean="0">
                <a:solidFill>
                  <a:srgbClr val="FF0000"/>
                </a:solidFill>
              </a:rPr>
              <a:t>レポートの印刷</a:t>
            </a:r>
            <a:endParaRPr kumimoji="1" lang="en-US" altLang="ja-JP" sz="2800" dirty="0" smtClean="0">
              <a:solidFill>
                <a:srgbClr val="FF0000"/>
              </a:solidFill>
            </a:endParaRPr>
          </a:p>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結果はメンバー全員のメールアドレスに届きますが、当日印刷して準備しておくこと</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も</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有効</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です</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。個人の携帯やパソコン</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から確認</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しながら進めることも可能ですが、その場合、メンバーが無意識のうち</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に下を見がちになったり、画面に集中してメンバーの顔を見なくなってしまい、結果</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として参加意識を削いで</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しまう可能性</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あります。</a:t>
            </a: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285750" indent="-285750">
              <a:buFont typeface="Wingdings" panose="05000000000000000000" pitchFamily="2" charset="2"/>
              <a:buChar char="n"/>
            </a:pPr>
            <a:r>
              <a:rPr kumimoji="1" lang="ja-JP" altLang="en-US" sz="2800" dirty="0" smtClean="0">
                <a:solidFill>
                  <a:srgbClr val="FF0000"/>
                </a:solidFill>
              </a:rPr>
              <a:t>会場の準備</a:t>
            </a:r>
            <a:endParaRPr kumimoji="1" lang="en-US" altLang="ja-JP" sz="2800" dirty="0" smtClean="0">
              <a:solidFill>
                <a:srgbClr val="FF0000"/>
              </a:solidFill>
            </a:endParaRPr>
          </a:p>
          <a:p>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どのように机や椅子をレイアウトするかで、創り出される心理的状況が変わってきます。次ページの代表的配置パターンを参考に、当日の会場レイアウトについても検討しておきましょう。</a:t>
            </a:r>
            <a:endParaRPr kumimoji="1"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64799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97745" y="2521454"/>
            <a:ext cx="4446251" cy="1384995"/>
          </a:xfrm>
          <a:prstGeom prst="rect">
            <a:avLst/>
          </a:prstGeom>
        </p:spPr>
        <p:txBody>
          <a:bodyPr wrap="square">
            <a:spAutoFit/>
          </a:bodyPr>
          <a:lstStyle/>
          <a:p>
            <a:pPr>
              <a:spcAft>
                <a:spcPts val="0"/>
              </a:spcAft>
              <a:defRPr/>
            </a:pPr>
            <a:r>
              <a:rPr lang="ja-JP" altLang="en-US" sz="1400" kern="100" dirty="0" smtClean="0">
                <a:latin typeface="メイリオ" panose="020B0604030504040204" pitchFamily="50" charset="-128"/>
              </a:rPr>
              <a:t>人数が多く、</a:t>
            </a:r>
            <a:r>
              <a:rPr lang="ja-JP" altLang="ja-JP" sz="1400" kern="100" dirty="0" smtClean="0">
                <a:latin typeface="メイリオ" panose="020B0604030504040204" pitchFamily="50" charset="-128"/>
              </a:rPr>
              <a:t>グループワーク</a:t>
            </a:r>
            <a:r>
              <a:rPr lang="ja-JP" altLang="ja-JP" sz="1400" kern="100" dirty="0">
                <a:latin typeface="メイリオ" panose="020B0604030504040204" pitchFamily="50" charset="-128"/>
              </a:rPr>
              <a:t>の実施が想定されている場合に用いる形です。グループワークがしやすいのは勿論ですが、グループ毎の対抗意識やチーム意識が自然と醸成されやすくな</a:t>
            </a:r>
            <a:r>
              <a:rPr lang="ja-JP" altLang="en-US" sz="1400" kern="100" dirty="0">
                <a:latin typeface="メイリオ" panose="020B0604030504040204" pitchFamily="50" charset="-128"/>
              </a:rPr>
              <a:t>る</a:t>
            </a:r>
            <a:r>
              <a:rPr lang="ja-JP" altLang="ja-JP" sz="1400" kern="100" dirty="0">
                <a:latin typeface="メイリオ" panose="020B0604030504040204" pitchFamily="50" charset="-128"/>
              </a:rPr>
              <a:t>。　ただし、情報がグループ内での共有に留まってしまいやすいので、全体での情報共有の工夫が必要と</a:t>
            </a:r>
            <a:r>
              <a:rPr lang="ja-JP" altLang="ja-JP" sz="1400" kern="100" dirty="0" smtClean="0">
                <a:latin typeface="メイリオ" panose="020B0604030504040204" pitchFamily="50" charset="-128"/>
              </a:rPr>
              <a:t>な</a:t>
            </a:r>
            <a:r>
              <a:rPr lang="ja-JP" altLang="en-US" sz="1400" kern="100" dirty="0" smtClean="0">
                <a:latin typeface="メイリオ" panose="020B0604030504040204" pitchFamily="50" charset="-128"/>
              </a:rPr>
              <a:t>ります。</a:t>
            </a:r>
            <a:endParaRPr lang="ja-JP" altLang="ja-JP" sz="1400" kern="100" dirty="0">
              <a:latin typeface="メイリオ" panose="020B0604030504040204" pitchFamily="50" charset="-128"/>
            </a:endParaRPr>
          </a:p>
        </p:txBody>
      </p:sp>
      <p:pic>
        <p:nvPicPr>
          <p:cNvPr id="3" name="図 7"/>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51102" y="875140"/>
            <a:ext cx="19907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11"/>
          <p:cNvSpPr txBox="1">
            <a:spLocks noChangeArrowheads="1"/>
          </p:cNvSpPr>
          <p:nvPr/>
        </p:nvSpPr>
        <p:spPr bwMode="auto">
          <a:xfrm>
            <a:off x="436558" y="1012328"/>
            <a:ext cx="21666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b="1">
                <a:latin typeface="メイリオ" panose="020B0604030504040204" pitchFamily="50" charset="-128"/>
                <a:ea typeface="メイリオ" panose="020B0604030504040204" pitchFamily="50" charset="-128"/>
              </a:rPr>
              <a:t>アイランド型</a:t>
            </a:r>
          </a:p>
        </p:txBody>
      </p:sp>
      <p:sp>
        <p:nvSpPr>
          <p:cNvPr id="5" name="正方形/長方形 4"/>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会場のレイアウト例</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6838950" y="3091927"/>
            <a:ext cx="4572000" cy="1384995"/>
          </a:xfrm>
          <a:prstGeom prst="rect">
            <a:avLst/>
          </a:prstGeom>
        </p:spPr>
        <p:txBody>
          <a:bodyPr>
            <a:spAutoFit/>
          </a:bodyPr>
          <a:lstStyle/>
          <a:p>
            <a:pPr>
              <a:spcAft>
                <a:spcPts val="0"/>
              </a:spcAft>
              <a:defRPr/>
            </a:pPr>
            <a:r>
              <a:rPr lang="ja-JP" altLang="ja-JP" sz="1400" kern="100" dirty="0">
                <a:latin typeface="メイリオ" panose="020B0604030504040204" pitchFamily="50" charset="-128"/>
              </a:rPr>
              <a:t>多数のメンバーが集まる会議なので使用される形。長方形型は上座を作ってしまう傾向があり、関係の質が低い組織では活発な議論が行われ難い傾向も</a:t>
            </a:r>
            <a:r>
              <a:rPr lang="ja-JP" altLang="ja-JP" sz="1400" kern="100" dirty="0" smtClean="0">
                <a:latin typeface="メイリオ" panose="020B0604030504040204" pitchFamily="50" charset="-128"/>
              </a:rPr>
              <a:t>あ</a:t>
            </a:r>
            <a:r>
              <a:rPr lang="ja-JP" altLang="en-US" sz="1400" kern="100" dirty="0" smtClean="0">
                <a:latin typeface="メイリオ" panose="020B0604030504040204" pitchFamily="50" charset="-128"/>
              </a:rPr>
              <a:t>りま</a:t>
            </a:r>
            <a:r>
              <a:rPr lang="ja-JP" altLang="en-US" sz="1400" kern="100" dirty="0">
                <a:latin typeface="メイリオ" panose="020B0604030504040204" pitchFamily="50" charset="-128"/>
              </a:rPr>
              <a:t>す</a:t>
            </a:r>
            <a:r>
              <a:rPr lang="ja-JP" altLang="ja-JP" sz="1400" kern="100" dirty="0" smtClean="0">
                <a:latin typeface="メイリオ" panose="020B0604030504040204" pitchFamily="50" charset="-128"/>
              </a:rPr>
              <a:t>。</a:t>
            </a:r>
            <a:r>
              <a:rPr lang="ja-JP" altLang="ja-JP" sz="1400" kern="100" dirty="0">
                <a:latin typeface="メイリオ" panose="020B0604030504040204" pitchFamily="50" charset="-128"/>
              </a:rPr>
              <a:t>（長方形の真ん中の空間を埋めると、食卓のような場になるので、また異なる</a:t>
            </a:r>
            <a:r>
              <a:rPr lang="ja-JP" altLang="ja-JP" sz="1400" kern="100" dirty="0" smtClean="0">
                <a:latin typeface="メイリオ" panose="020B0604030504040204" pitchFamily="50" charset="-128"/>
              </a:rPr>
              <a:t>）</a:t>
            </a:r>
            <a:endParaRPr lang="en-US" altLang="ja-JP" sz="1400" kern="100" dirty="0" smtClean="0">
              <a:latin typeface="メイリオ" panose="020B0604030504040204" pitchFamily="50" charset="-128"/>
            </a:endParaRPr>
          </a:p>
          <a:p>
            <a:pPr>
              <a:spcAft>
                <a:spcPts val="0"/>
              </a:spcAft>
              <a:defRPr/>
            </a:pPr>
            <a:r>
              <a:rPr lang="ja-JP" altLang="en-US" sz="1400" kern="100" dirty="0">
                <a:latin typeface="メイリオ" panose="020B0604030504040204" pitchFamily="50" charset="-128"/>
              </a:rPr>
              <a:t>机</a:t>
            </a:r>
            <a:r>
              <a:rPr lang="ja-JP" altLang="en-US" sz="1400" kern="100" dirty="0" smtClean="0">
                <a:latin typeface="メイリオ" panose="020B0604030504040204" pitchFamily="50" charset="-128"/>
              </a:rPr>
              <a:t>をなくし、椅子だけでサークルをつくることもあります。</a:t>
            </a:r>
            <a:endParaRPr lang="ja-JP" altLang="ja-JP" sz="1400" kern="100" dirty="0">
              <a:latin typeface="メイリオ" panose="020B0604030504040204" pitchFamily="50" charset="-128"/>
            </a:endParaRPr>
          </a:p>
        </p:txBody>
      </p:sp>
      <p:pic>
        <p:nvPicPr>
          <p:cNvPr id="8" name="図 8"/>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06451" y="1348853"/>
            <a:ext cx="22002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12"/>
          <p:cNvSpPr txBox="1">
            <a:spLocks noChangeArrowheads="1"/>
          </p:cNvSpPr>
          <p:nvPr/>
        </p:nvSpPr>
        <p:spPr bwMode="auto">
          <a:xfrm>
            <a:off x="7465241" y="781495"/>
            <a:ext cx="3199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b="1" dirty="0" smtClean="0">
                <a:latin typeface="メイリオ" panose="020B0604030504040204" pitchFamily="50" charset="-128"/>
                <a:ea typeface="メイリオ" panose="020B0604030504040204" pitchFamily="50" charset="-128"/>
              </a:rPr>
              <a:t>長方形・サークル型</a:t>
            </a:r>
            <a:endParaRPr lang="ja-JP" altLang="en-US" sz="2400" b="1"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rotWithShape="1">
          <a:blip r:embed="rId4">
            <a:duotone>
              <a:schemeClr val="accent2">
                <a:shade val="45000"/>
                <a:satMod val="135000"/>
              </a:schemeClr>
              <a:prstClr val="white"/>
            </a:duotone>
          </a:blip>
          <a:srcRect l="77317" r="3566"/>
          <a:stretch/>
        </p:blipFill>
        <p:spPr>
          <a:xfrm>
            <a:off x="9465876" y="1110729"/>
            <a:ext cx="1594623" cy="1981198"/>
          </a:xfrm>
          <a:prstGeom prst="rect">
            <a:avLst/>
          </a:prstGeom>
        </p:spPr>
      </p:pic>
      <p:pic>
        <p:nvPicPr>
          <p:cNvPr id="11" name="図 10"/>
          <p:cNvPicPr>
            <a:picLocks noChangeAspect="1"/>
          </p:cNvPicPr>
          <p:nvPr/>
        </p:nvPicPr>
        <p:blipFill rotWithShape="1">
          <a:blip r:embed="rId5">
            <a:duotone>
              <a:schemeClr val="accent2">
                <a:shade val="45000"/>
                <a:satMod val="135000"/>
              </a:schemeClr>
              <a:prstClr val="white"/>
            </a:duotone>
          </a:blip>
          <a:srcRect r="57265"/>
          <a:stretch/>
        </p:blipFill>
        <p:spPr>
          <a:xfrm>
            <a:off x="2033494" y="4945552"/>
            <a:ext cx="2308333" cy="1447456"/>
          </a:xfrm>
          <a:prstGeom prst="rect">
            <a:avLst/>
          </a:prstGeom>
        </p:spPr>
      </p:pic>
      <p:sp>
        <p:nvSpPr>
          <p:cNvPr id="12" name="テキスト ボックス 11"/>
          <p:cNvSpPr txBox="1">
            <a:spLocks noChangeArrowheads="1"/>
          </p:cNvSpPr>
          <p:nvPr/>
        </p:nvSpPr>
        <p:spPr bwMode="auto">
          <a:xfrm>
            <a:off x="1223011" y="4637577"/>
            <a:ext cx="19521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400" b="1" dirty="0">
                <a:latin typeface="メイリオ" panose="020B0604030504040204" pitchFamily="50" charset="-128"/>
                <a:ea typeface="メイリオ" panose="020B0604030504040204" pitchFamily="50" charset="-128"/>
              </a:rPr>
              <a:t>スクール</a:t>
            </a:r>
            <a:r>
              <a:rPr lang="ja-JP" altLang="en-US" sz="2400" b="1" dirty="0" smtClean="0">
                <a:latin typeface="メイリオ" panose="020B0604030504040204" pitchFamily="50" charset="-128"/>
                <a:ea typeface="メイリオ" panose="020B0604030504040204" pitchFamily="50" charset="-128"/>
              </a:rPr>
              <a:t>型</a:t>
            </a:r>
            <a:endParaRPr lang="ja-JP" altLang="en-US" sz="2400" b="1" dirty="0">
              <a:latin typeface="メイリオ" panose="020B0604030504040204" pitchFamily="50" charset="-128"/>
              <a:ea typeface="メイリオ" panose="020B0604030504040204" pitchFamily="50" charset="-128"/>
            </a:endParaRPr>
          </a:p>
        </p:txBody>
      </p:sp>
      <p:sp>
        <p:nvSpPr>
          <p:cNvPr id="15" name="正方形/長方形 14"/>
          <p:cNvSpPr/>
          <p:nvPr/>
        </p:nvSpPr>
        <p:spPr>
          <a:xfrm>
            <a:off x="4365806" y="5047051"/>
            <a:ext cx="6096000" cy="1384995"/>
          </a:xfrm>
          <a:prstGeom prst="rect">
            <a:avLst/>
          </a:prstGeom>
        </p:spPr>
        <p:txBody>
          <a:bodyPr>
            <a:spAutoFit/>
          </a:bodyPr>
          <a:lstStyle/>
          <a:p>
            <a:r>
              <a:rPr lang="ja-JP" altLang="en-US" sz="1400" dirty="0"/>
              <a:t>講義や講演会の時に良く使う全員が前を向いて座る座り方です。参加者がワークショップに慣れていない場合、最初から椅子だけだったり、輪になっていると、かえって参加者が緊張してしまうことからまずは、スクール型から始めることが多いです。</a:t>
            </a:r>
          </a:p>
          <a:p>
            <a:r>
              <a:rPr lang="ja-JP" altLang="en-US" sz="1400" dirty="0"/>
              <a:t>しかし「伝える側」と「伝えられる側」が明確に示されるため、受身的な受講態度を誘発します。</a:t>
            </a:r>
          </a:p>
        </p:txBody>
      </p:sp>
    </p:spTree>
    <p:extLst>
      <p:ext uri="{BB962C8B-B14F-4D97-AF65-F5344CB8AC3E}">
        <p14:creationId xmlns:p14="http://schemas.microsoft.com/office/powerpoint/2010/main" val="937106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どうやって進めたらいいの？</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130061" y="1526875"/>
            <a:ext cx="10077644" cy="3539430"/>
          </a:xfrm>
          <a:prstGeom prst="rect">
            <a:avLst/>
          </a:prstGeom>
          <a:noFill/>
        </p:spPr>
        <p:txBody>
          <a:bodyPr wrap="square" rtlCol="0">
            <a:spAutoFit/>
          </a:bodyPr>
          <a:lstStyle/>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当日、進行を進めるにあたっては、ミーティングフォーマットが</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ナビライト</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hlinkClick r:id="rId2"/>
              </a:rPr>
              <a:t>https://web.navi-light.jp</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）の「資料ダウンロード」よりダウンロード</a:t>
            </a:r>
            <a:r>
              <a:rPr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できますので、そちらもご参考ください。</a:t>
            </a:r>
            <a:endParaRPr lang="en-US" altLang="ja-JP" sz="32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dirty="0" smtClean="0">
                <a:latin typeface="メイリオ" panose="020B0604030504040204" pitchFamily="50" charset="-128"/>
                <a:ea typeface="メイリオ" panose="020B0604030504040204" pitchFamily="50" charset="-128"/>
                <a:cs typeface="メイリオ" panose="020B0604030504040204" pitchFamily="50" charset="-128"/>
              </a:rPr>
              <a:t>進め方の注意点・ポイントは次ページ以降をご参考ください。</a:t>
            </a: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21838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12192000" cy="672860"/>
          </a:xfrm>
          <a:prstGeom prst="rect">
            <a:avLst/>
          </a:prstGeom>
          <a:solidFill>
            <a:srgbClr val="E63A04">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76612" y="140088"/>
            <a:ext cx="5530558" cy="400110"/>
          </a:xfrm>
          <a:prstGeom prst="rect">
            <a:avLst/>
          </a:prstGeom>
          <a:noFill/>
        </p:spPr>
        <p:txBody>
          <a:bodyPr wrap="square" rtlCol="0">
            <a:spAutoFit/>
          </a:bodyPr>
          <a:lstStyle/>
          <a:p>
            <a:r>
              <a:rPr lang="ja-JP" altLang="en-US" sz="20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どうやって進めたらいいの？</a:t>
            </a:r>
            <a:endPar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p:cNvSpPr txBox="1"/>
          <p:nvPr/>
        </p:nvSpPr>
        <p:spPr>
          <a:xfrm>
            <a:off x="1817441" y="1440474"/>
            <a:ext cx="7954422" cy="461665"/>
          </a:xfrm>
          <a:prstGeom prst="rect">
            <a:avLst/>
          </a:prstGeom>
          <a:noFill/>
        </p:spPr>
        <p:txBody>
          <a:bodyPr wrap="none" rtlCol="0">
            <a:spAutoFit/>
          </a:bodyPr>
          <a:lstStyle/>
          <a:p>
            <a:r>
              <a:rPr lang="ja-JP" altLang="en-US" sz="2400" dirty="0" smtClean="0"/>
              <a:t>議論したくても、沈黙が</a:t>
            </a:r>
            <a:r>
              <a:rPr lang="en-US" altLang="ja-JP" sz="2400" dirty="0" smtClean="0"/>
              <a:t>…</a:t>
            </a:r>
            <a:r>
              <a:rPr lang="ja-JP" altLang="en-US" sz="2400" dirty="0" smtClean="0"/>
              <a:t>　なかなか意見交換が進まない</a:t>
            </a:r>
            <a:r>
              <a:rPr lang="en-US" altLang="ja-JP" sz="2400" dirty="0" smtClean="0"/>
              <a:t>…</a:t>
            </a:r>
            <a:r>
              <a:rPr lang="ja-JP" altLang="en-US" sz="2400" dirty="0" smtClean="0"/>
              <a:t>！</a:t>
            </a:r>
            <a:endParaRPr kumimoji="1" lang="ja-JP" altLang="en-US" sz="2400" dirty="0"/>
          </a:p>
        </p:txBody>
      </p:sp>
      <p:sp>
        <p:nvSpPr>
          <p:cNvPr id="5" name="正方形/長方形 4"/>
          <p:cNvSpPr/>
          <p:nvPr/>
        </p:nvSpPr>
        <p:spPr>
          <a:xfrm>
            <a:off x="2887780" y="2001229"/>
            <a:ext cx="7343775" cy="1223963"/>
          </a:xfrm>
          <a:prstGeom prst="rect">
            <a:avLst/>
          </a:prstGeom>
        </p:spPr>
        <p:txBody>
          <a:bodyPr>
            <a:spAutoFit/>
          </a:bodyPr>
          <a:lstStyle/>
          <a:p>
            <a:pPr marL="266700">
              <a:spcAft>
                <a:spcPts val="0"/>
              </a:spcAft>
              <a:defRPr/>
            </a:pPr>
            <a:r>
              <a:rPr lang="ja-JP" altLang="ja-JP" kern="100" dirty="0">
                <a:latin typeface="メイリオ" panose="020B0604030504040204" pitchFamily="50" charset="-128"/>
                <a:ea typeface="メイリオ" panose="020B0604030504040204" pitchFamily="50" charset="-128"/>
                <a:cs typeface="メイリオ" panose="020B0604030504040204" pitchFamily="50" charset="-128"/>
              </a:rPr>
              <a:t>特に日本には「他者がどう出るか」を気にし、発言を控える文化・同調圧力があると</a:t>
            </a:r>
            <a:r>
              <a:rPr lang="ja-JP" altLang="ja-JP" kern="100" dirty="0" smtClean="0">
                <a:latin typeface="メイリオ" panose="020B0604030504040204" pitchFamily="50" charset="-128"/>
                <a:ea typeface="メイリオ" panose="020B0604030504040204" pitchFamily="50" charset="-128"/>
                <a:cs typeface="メイリオ" panose="020B0604030504040204" pitchFamily="50" charset="-128"/>
              </a:rPr>
              <a:t>言わ</a:t>
            </a:r>
            <a:r>
              <a:rPr lang="ja-JP" altLang="en-US" kern="100" dirty="0" smtClean="0">
                <a:latin typeface="メイリオ" panose="020B0604030504040204" pitchFamily="50" charset="-128"/>
                <a:ea typeface="メイリオ" panose="020B0604030504040204" pitchFamily="50" charset="-128"/>
                <a:cs typeface="メイリオ" panose="020B0604030504040204" pitchFamily="50" charset="-128"/>
              </a:rPr>
              <a:t>れていま</a:t>
            </a:r>
            <a:r>
              <a:rPr lang="ja-JP" altLang="en-US" kern="100" dirty="0">
                <a:latin typeface="メイリオ" panose="020B0604030504040204" pitchFamily="50" charset="-128"/>
                <a:ea typeface="メイリオ" panose="020B0604030504040204" pitchFamily="50" charset="-128"/>
                <a:cs typeface="メイリオ" panose="020B0604030504040204" pitchFamily="50" charset="-128"/>
              </a:rPr>
              <a:t>す</a:t>
            </a:r>
            <a:r>
              <a:rPr lang="ja-JP" altLang="ja-JP" kern="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kern="100" dirty="0">
                <a:latin typeface="メイリオ" panose="020B0604030504040204" pitchFamily="50" charset="-128"/>
                <a:ea typeface="メイリオ" panose="020B0604030504040204" pitchFamily="50" charset="-128"/>
                <a:cs typeface="メイリオ" panose="020B0604030504040204" pitchFamily="50" charset="-128"/>
              </a:rPr>
              <a:t>これは人が</a:t>
            </a:r>
            <a:r>
              <a:rPr lang="en-US" altLang="ja-JP" kern="100" dirty="0">
                <a:latin typeface="メイリオ" panose="020B0604030504040204" pitchFamily="50" charset="-128"/>
                <a:ea typeface="メイリオ" panose="020B0604030504040204" pitchFamily="50" charset="-128"/>
                <a:cs typeface="メイリオ" panose="020B0604030504040204" pitchFamily="50" charset="-128"/>
              </a:rPr>
              <a:t>5</a:t>
            </a:r>
            <a:r>
              <a:rPr lang="ja-JP" altLang="ja-JP" kern="100" dirty="0">
                <a:latin typeface="メイリオ" panose="020B0604030504040204" pitchFamily="50" charset="-128"/>
                <a:ea typeface="メイリオ" panose="020B0604030504040204" pitchFamily="50" charset="-128"/>
                <a:cs typeface="メイリオ" panose="020B0604030504040204" pitchFamily="50" charset="-128"/>
              </a:rPr>
              <a:t>人以上集まると強く働くとされており、その為</a:t>
            </a:r>
            <a:r>
              <a:rPr lang="ja-JP" altLang="en-US" kern="100" dirty="0">
                <a:latin typeface="メイリオ" panose="020B0604030504040204" pitchFamily="50" charset="-128"/>
                <a:ea typeface="メイリオ" panose="020B0604030504040204" pitchFamily="50" charset="-128"/>
                <a:cs typeface="メイリオ" panose="020B0604030504040204" pitchFamily="50" charset="-128"/>
              </a:rPr>
              <a:t>、議論の際</a:t>
            </a:r>
            <a:r>
              <a:rPr lang="ja-JP" altLang="ja-JP" kern="100" dirty="0">
                <a:latin typeface="メイリオ" panose="020B0604030504040204" pitchFamily="50" charset="-128"/>
                <a:ea typeface="メイリオ" panose="020B0604030504040204" pitchFamily="50" charset="-128"/>
                <a:cs typeface="メイリオ" panose="020B0604030504040204" pitchFamily="50" charset="-128"/>
              </a:rPr>
              <a:t>は、グループサイズの特徴を考慮したグループの作成が必要と</a:t>
            </a:r>
            <a:r>
              <a:rPr lang="ja-JP" altLang="ja-JP" kern="100" dirty="0" smtClean="0">
                <a:latin typeface="メイリオ" panose="020B0604030504040204" pitchFamily="50" charset="-128"/>
                <a:ea typeface="メイリオ" panose="020B0604030504040204" pitchFamily="50" charset="-128"/>
                <a:cs typeface="メイリオ" panose="020B0604030504040204" pitchFamily="50" charset="-128"/>
              </a:rPr>
              <a:t>な</a:t>
            </a:r>
            <a:r>
              <a:rPr lang="ja-JP" altLang="en-US" kern="100" dirty="0" smtClean="0">
                <a:latin typeface="メイリオ" panose="020B0604030504040204" pitchFamily="50" charset="-128"/>
                <a:ea typeface="メイリオ" panose="020B0604030504040204" pitchFamily="50" charset="-128"/>
                <a:cs typeface="メイリオ" panose="020B0604030504040204" pitchFamily="50" charset="-128"/>
              </a:rPr>
              <a:t>ります。</a:t>
            </a:r>
            <a:endParaRPr lang="ja-JP" altLang="ja-JP" kern="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トライプ矢印 5"/>
          <p:cNvSpPr/>
          <p:nvPr/>
        </p:nvSpPr>
        <p:spPr>
          <a:xfrm>
            <a:off x="2911746" y="4749428"/>
            <a:ext cx="6335712" cy="1512888"/>
          </a:xfrm>
          <a:prstGeom prst="stripedRightArrow">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テキスト ボックス 8"/>
          <p:cNvSpPr txBox="1">
            <a:spLocks noChangeArrowheads="1"/>
          </p:cNvSpPr>
          <p:nvPr/>
        </p:nvSpPr>
        <p:spPr bwMode="auto">
          <a:xfrm>
            <a:off x="1259483" y="5465872"/>
            <a:ext cx="14414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dirty="0">
                <a:latin typeface="メイリオ" panose="020B0604030504040204" pitchFamily="50" charset="-128"/>
                <a:ea typeface="メイリオ" panose="020B0604030504040204" pitchFamily="50" charset="-128"/>
              </a:rPr>
              <a:t>議論活発度</a:t>
            </a:r>
            <a:endParaRPr lang="en-US" altLang="ja-JP" sz="1800" dirty="0">
              <a:latin typeface="メイリオ" panose="020B0604030504040204" pitchFamily="50" charset="-128"/>
              <a:ea typeface="メイリオ" panose="020B0604030504040204" pitchFamily="50" charset="-128"/>
            </a:endParaRPr>
          </a:p>
          <a:p>
            <a:pPr algn="ctr">
              <a:spcBef>
                <a:spcPct val="0"/>
              </a:spcBef>
              <a:buFontTx/>
              <a:buNone/>
            </a:pPr>
            <a:r>
              <a:rPr lang="ja-JP" altLang="en-US" sz="1800" dirty="0">
                <a:latin typeface="メイリオ" panose="020B0604030504040204" pitchFamily="50" charset="-128"/>
                <a:ea typeface="メイリオ" panose="020B0604030504040204" pitchFamily="50" charset="-128"/>
              </a:rPr>
              <a:t>　０％</a:t>
            </a:r>
          </a:p>
        </p:txBody>
      </p:sp>
      <p:sp>
        <p:nvSpPr>
          <p:cNvPr id="8" name="テキスト ボックス 9"/>
          <p:cNvSpPr txBox="1">
            <a:spLocks noChangeArrowheads="1"/>
          </p:cNvSpPr>
          <p:nvPr/>
        </p:nvSpPr>
        <p:spPr bwMode="auto">
          <a:xfrm>
            <a:off x="9209048" y="5296010"/>
            <a:ext cx="1639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1800" dirty="0">
                <a:latin typeface="メイリオ" panose="020B0604030504040204" pitchFamily="50" charset="-128"/>
                <a:ea typeface="メイリオ" panose="020B0604030504040204" pitchFamily="50" charset="-128"/>
              </a:rPr>
              <a:t>議論活発度</a:t>
            </a:r>
            <a:endParaRPr lang="en-US" altLang="ja-JP" sz="1800" dirty="0"/>
          </a:p>
          <a:p>
            <a:pPr algn="ctr">
              <a:spcBef>
                <a:spcPct val="0"/>
              </a:spcBef>
              <a:buFontTx/>
              <a:buNone/>
            </a:pPr>
            <a:r>
              <a:rPr lang="en-US" altLang="ja-JP" sz="1800" dirty="0">
                <a:latin typeface="メイリオ" panose="020B0604030504040204" pitchFamily="50" charset="-128"/>
                <a:ea typeface="メイリオ" panose="020B0604030504040204" pitchFamily="50" charset="-128"/>
              </a:rPr>
              <a:t>100</a:t>
            </a:r>
            <a:r>
              <a:rPr lang="ja-JP" altLang="en-US" sz="1800" dirty="0" smtClean="0">
                <a:latin typeface="メイリオ" panose="020B0604030504040204" pitchFamily="50" charset="-128"/>
                <a:ea typeface="メイリオ" panose="020B0604030504040204" pitchFamily="50" charset="-128"/>
              </a:rPr>
              <a:t>％？</a:t>
            </a:r>
            <a:endParaRPr lang="en-US" altLang="ja-JP" sz="1800" dirty="0">
              <a:latin typeface="メイリオ" panose="020B0604030504040204" pitchFamily="50" charset="-128"/>
              <a:ea typeface="メイリオ" panose="020B0604030504040204" pitchFamily="50" charset="-128"/>
            </a:endParaRPr>
          </a:p>
        </p:txBody>
      </p:sp>
      <p:sp>
        <p:nvSpPr>
          <p:cNvPr id="9" name="テキスト ボックス 10"/>
          <p:cNvSpPr txBox="1">
            <a:spLocks noChangeArrowheads="1"/>
          </p:cNvSpPr>
          <p:nvPr/>
        </p:nvSpPr>
        <p:spPr bwMode="auto">
          <a:xfrm>
            <a:off x="3117410" y="5324585"/>
            <a:ext cx="89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１人</a:t>
            </a:r>
          </a:p>
        </p:txBody>
      </p:sp>
      <p:sp>
        <p:nvSpPr>
          <p:cNvPr id="10" name="テキスト ボックス 11"/>
          <p:cNvSpPr txBox="1">
            <a:spLocks noChangeArrowheads="1"/>
          </p:cNvSpPr>
          <p:nvPr/>
        </p:nvSpPr>
        <p:spPr bwMode="auto">
          <a:xfrm>
            <a:off x="4530285" y="5324585"/>
            <a:ext cx="89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a:t>２人</a:t>
            </a:r>
          </a:p>
        </p:txBody>
      </p:sp>
      <p:sp>
        <p:nvSpPr>
          <p:cNvPr id="11" name="テキスト ボックス 12"/>
          <p:cNvSpPr txBox="1">
            <a:spLocks noChangeArrowheads="1"/>
          </p:cNvSpPr>
          <p:nvPr/>
        </p:nvSpPr>
        <p:spPr bwMode="auto">
          <a:xfrm>
            <a:off x="5807825" y="5305535"/>
            <a:ext cx="896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t>４人</a:t>
            </a:r>
          </a:p>
        </p:txBody>
      </p:sp>
      <p:sp>
        <p:nvSpPr>
          <p:cNvPr id="12" name="テキスト ボックス 13"/>
          <p:cNvSpPr txBox="1">
            <a:spLocks noChangeArrowheads="1"/>
          </p:cNvSpPr>
          <p:nvPr/>
        </p:nvSpPr>
        <p:spPr bwMode="auto">
          <a:xfrm>
            <a:off x="7041710" y="5296010"/>
            <a:ext cx="89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a:t>５</a:t>
            </a:r>
            <a:r>
              <a:rPr lang="ja-JP" altLang="en-US" sz="1800" dirty="0" smtClean="0"/>
              <a:t>人</a:t>
            </a:r>
            <a:endParaRPr lang="ja-JP" altLang="en-US" sz="1800" dirty="0"/>
          </a:p>
        </p:txBody>
      </p:sp>
      <p:sp>
        <p:nvSpPr>
          <p:cNvPr id="13" name="テキスト ボックス 13"/>
          <p:cNvSpPr txBox="1">
            <a:spLocks noChangeArrowheads="1"/>
          </p:cNvSpPr>
          <p:nvPr/>
        </p:nvSpPr>
        <p:spPr bwMode="auto">
          <a:xfrm>
            <a:off x="8235034" y="5305535"/>
            <a:ext cx="895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dirty="0" smtClean="0"/>
              <a:t>１</a:t>
            </a:r>
            <a:r>
              <a:rPr lang="ja-JP" altLang="en-US" sz="1800" dirty="0"/>
              <a:t>０</a:t>
            </a:r>
            <a:r>
              <a:rPr lang="ja-JP" altLang="en-US" sz="1800" dirty="0" smtClean="0"/>
              <a:t>人</a:t>
            </a:r>
            <a:endParaRPr lang="ja-JP" altLang="en-US" sz="1800" dirty="0"/>
          </a:p>
        </p:txBody>
      </p:sp>
      <p:sp>
        <p:nvSpPr>
          <p:cNvPr id="14" name="円形吹き出し 13"/>
          <p:cNvSpPr/>
          <p:nvPr/>
        </p:nvSpPr>
        <p:spPr>
          <a:xfrm>
            <a:off x="6010805" y="4553561"/>
            <a:ext cx="1596765" cy="866518"/>
          </a:xfrm>
          <a:prstGeom prst="wedgeEllipseCallout">
            <a:avLst>
              <a:gd name="adj1" fmla="val -32763"/>
              <a:gd name="adj2" fmla="val 566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小グループの基本</a:t>
            </a:r>
          </a:p>
        </p:txBody>
      </p:sp>
      <p:sp>
        <p:nvSpPr>
          <p:cNvPr id="15" name="円形吹き出し 14"/>
          <p:cNvSpPr/>
          <p:nvPr/>
        </p:nvSpPr>
        <p:spPr>
          <a:xfrm>
            <a:off x="3191627" y="5733958"/>
            <a:ext cx="2234008" cy="809680"/>
          </a:xfrm>
          <a:prstGeom prst="wedgeEllipseCallout">
            <a:avLst>
              <a:gd name="adj1" fmla="val 19248"/>
              <a:gd name="adj2" fmla="val -6009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まずは誰か</a:t>
            </a:r>
            <a:endParaRPr lang="en-US" altLang="ja-JP"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20000"/>
              </a:lnSpc>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一人と</a:t>
            </a:r>
            <a:endParaRPr kumimoji="1"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困る女性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38455" y="866933"/>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3165689" y="3110260"/>
            <a:ext cx="7362073" cy="1754326"/>
          </a:xfrm>
          <a:prstGeom prst="rect">
            <a:avLst/>
          </a:prstGeom>
        </p:spPr>
        <p:txBody>
          <a:bodyPr wrap="square">
            <a:spAutoFit/>
          </a:bodyPr>
          <a:lstStyle/>
          <a:p>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沈黙になってしまう時は、まず</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ペア</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で話しあい、</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人→全体という流れがスムーズですし、「お隣の方と話し合ってみてください」と「正面の方と話し合ってみてください」を交互に行った後、グループでというのもスムーズです。また、コミュニケーションが苦手な方が集まっていると判断した場合は、一人から始めるのも効果的です。</a:t>
            </a:r>
          </a:p>
        </p:txBody>
      </p:sp>
      <p:pic>
        <p:nvPicPr>
          <p:cNvPr id="1028" name="Picture 4" descr="先生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1555" y="2386252"/>
            <a:ext cx="1711994" cy="223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1936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2124</TotalTime>
  <Words>1470</Words>
  <Application>Microsoft Office PowerPoint</Application>
  <PresentationFormat>ワイド画面</PresentationFormat>
  <Paragraphs>102</Paragraphs>
  <Slides>16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ＭＳ Ｐゴシック</vt:lpstr>
      <vt:lpstr>メイリオ</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橋本　竜也</dc:creator>
  <cp:lastModifiedBy>01378</cp:lastModifiedBy>
  <cp:revision>104</cp:revision>
  <cp:lastPrinted>2019-09-10T02:40:23Z</cp:lastPrinted>
  <dcterms:created xsi:type="dcterms:W3CDTF">2019-08-31T05:24:07Z</dcterms:created>
  <dcterms:modified xsi:type="dcterms:W3CDTF">2019-10-18T02:13:34Z</dcterms:modified>
</cp:coreProperties>
</file>