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7" r:id="rId3"/>
    <p:sldId id="269" r:id="rId4"/>
    <p:sldId id="280" r:id="rId5"/>
    <p:sldId id="281" r:id="rId6"/>
    <p:sldId id="271" r:id="rId7"/>
    <p:sldId id="274" r:id="rId8"/>
    <p:sldId id="272" r:id="rId9"/>
    <p:sldId id="277" r:id="rId10"/>
    <p:sldId id="278" r:id="rId11"/>
    <p:sldId id="273" r:id="rId12"/>
    <p:sldId id="279" r:id="rId1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44A"/>
    <a:srgbClr val="CCFFCC"/>
    <a:srgbClr val="CCFF99"/>
    <a:srgbClr val="99FF99"/>
    <a:srgbClr val="66FF99"/>
    <a:srgbClr val="66FFCC"/>
    <a:srgbClr val="99FFCC"/>
    <a:srgbClr val="E63A04"/>
    <a:srgbClr val="6E84A2"/>
    <a:srgbClr val="139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図 120"/>
          <p:cNvPicPr>
            <a:picLocks noChangeAspect="1"/>
          </p:cNvPicPr>
          <p:nvPr userDrawn="1"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  <p:sp>
        <p:nvSpPr>
          <p:cNvPr id="3" name="テキスト ボックス 23"/>
          <p:cNvSpPr txBox="1">
            <a:spLocks noChangeArrowheads="1"/>
          </p:cNvSpPr>
          <p:nvPr userDrawn="1"/>
        </p:nvSpPr>
        <p:spPr bwMode="auto">
          <a:xfrm>
            <a:off x="4043909" y="6599018"/>
            <a:ext cx="3841116" cy="25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/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2019 Copyright© NIHONKEIEI </a:t>
            </a:r>
            <a:r>
              <a:rPr kumimoji="1" lang="en-US" altLang="ja-JP" sz="1083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Co.,Ltd</a:t>
            </a:r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. All rights reserved.</a:t>
            </a:r>
            <a:endParaRPr lang="en-US" altLang="ja-JP" sz="1083" dirty="0">
              <a:solidFill>
                <a:srgbClr val="404040"/>
              </a:solidFill>
              <a:latin typeface="メイリオ" pitchFamily="50" charset="-128"/>
            </a:endParaRPr>
          </a:p>
        </p:txBody>
      </p:sp>
      <p:sp>
        <p:nvSpPr>
          <p:cNvPr id="111" name="円/楕円 110"/>
          <p:cNvSpPr/>
          <p:nvPr userDrawn="1"/>
        </p:nvSpPr>
        <p:spPr>
          <a:xfrm>
            <a:off x="11328784" y="10236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円/楕円 111"/>
          <p:cNvSpPr/>
          <p:nvPr userDrawn="1"/>
        </p:nvSpPr>
        <p:spPr>
          <a:xfrm>
            <a:off x="10891712" y="10236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円/楕円 112"/>
          <p:cNvSpPr/>
          <p:nvPr userDrawn="1"/>
        </p:nvSpPr>
        <p:spPr>
          <a:xfrm>
            <a:off x="11765856" y="10236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4" name="円/楕円 113"/>
          <p:cNvSpPr/>
          <p:nvPr userDrawn="1"/>
        </p:nvSpPr>
        <p:spPr>
          <a:xfrm>
            <a:off x="10454640" y="10236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円/楕円 114"/>
          <p:cNvSpPr/>
          <p:nvPr userDrawn="1"/>
        </p:nvSpPr>
        <p:spPr>
          <a:xfrm>
            <a:off x="9580496" y="10231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円/楕円 115"/>
          <p:cNvSpPr/>
          <p:nvPr userDrawn="1"/>
        </p:nvSpPr>
        <p:spPr>
          <a:xfrm>
            <a:off x="10017568" y="10236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" name="円/楕円 116"/>
          <p:cNvSpPr/>
          <p:nvPr userDrawn="1"/>
        </p:nvSpPr>
        <p:spPr>
          <a:xfrm>
            <a:off x="9143424" y="10303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8" name="円/楕円 117"/>
          <p:cNvSpPr/>
          <p:nvPr userDrawn="1"/>
        </p:nvSpPr>
        <p:spPr>
          <a:xfrm>
            <a:off x="11328784" y="14503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9" name="円/楕円 118"/>
          <p:cNvSpPr/>
          <p:nvPr userDrawn="1"/>
        </p:nvSpPr>
        <p:spPr>
          <a:xfrm>
            <a:off x="10891712" y="14503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0" name="円/楕円 119"/>
          <p:cNvSpPr/>
          <p:nvPr userDrawn="1"/>
        </p:nvSpPr>
        <p:spPr>
          <a:xfrm>
            <a:off x="11765856" y="14503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" name="円/楕円 121"/>
          <p:cNvSpPr/>
          <p:nvPr userDrawn="1"/>
        </p:nvSpPr>
        <p:spPr>
          <a:xfrm>
            <a:off x="10454640" y="14503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3" name="円/楕円 122"/>
          <p:cNvSpPr/>
          <p:nvPr userDrawn="1"/>
        </p:nvSpPr>
        <p:spPr>
          <a:xfrm>
            <a:off x="9580496" y="14498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円/楕円 123"/>
          <p:cNvSpPr/>
          <p:nvPr userDrawn="1"/>
        </p:nvSpPr>
        <p:spPr>
          <a:xfrm>
            <a:off x="10017568" y="14503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円/楕円 124"/>
          <p:cNvSpPr/>
          <p:nvPr userDrawn="1"/>
        </p:nvSpPr>
        <p:spPr>
          <a:xfrm>
            <a:off x="9143424" y="14570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6" name="円/楕円 125"/>
          <p:cNvSpPr/>
          <p:nvPr userDrawn="1"/>
        </p:nvSpPr>
        <p:spPr>
          <a:xfrm>
            <a:off x="11328784" y="18837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7" name="円/楕円 126"/>
          <p:cNvSpPr/>
          <p:nvPr userDrawn="1"/>
        </p:nvSpPr>
        <p:spPr>
          <a:xfrm>
            <a:off x="10891712" y="18837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8" name="円/楕円 127"/>
          <p:cNvSpPr/>
          <p:nvPr userDrawn="1"/>
        </p:nvSpPr>
        <p:spPr>
          <a:xfrm>
            <a:off x="11765856" y="18837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9" name="円/楕円 128"/>
          <p:cNvSpPr/>
          <p:nvPr userDrawn="1"/>
        </p:nvSpPr>
        <p:spPr>
          <a:xfrm>
            <a:off x="10454640" y="18837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円/楕円 129"/>
          <p:cNvSpPr/>
          <p:nvPr userDrawn="1"/>
        </p:nvSpPr>
        <p:spPr>
          <a:xfrm>
            <a:off x="9580496" y="18833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1" name="円/楕円 130"/>
          <p:cNvSpPr/>
          <p:nvPr userDrawn="1"/>
        </p:nvSpPr>
        <p:spPr>
          <a:xfrm>
            <a:off x="10017568" y="18837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2" name="円/楕円 131"/>
          <p:cNvSpPr/>
          <p:nvPr userDrawn="1"/>
        </p:nvSpPr>
        <p:spPr>
          <a:xfrm>
            <a:off x="9143424" y="18905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円/楕円 132"/>
          <p:cNvSpPr/>
          <p:nvPr userDrawn="1"/>
        </p:nvSpPr>
        <p:spPr>
          <a:xfrm>
            <a:off x="11328784" y="23105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4" name="円/楕円 133"/>
          <p:cNvSpPr/>
          <p:nvPr userDrawn="1"/>
        </p:nvSpPr>
        <p:spPr>
          <a:xfrm>
            <a:off x="10891712" y="23105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5" name="円/楕円 134"/>
          <p:cNvSpPr/>
          <p:nvPr userDrawn="1"/>
        </p:nvSpPr>
        <p:spPr>
          <a:xfrm>
            <a:off x="11765856" y="23105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6" name="円/楕円 135"/>
          <p:cNvSpPr/>
          <p:nvPr userDrawn="1"/>
        </p:nvSpPr>
        <p:spPr>
          <a:xfrm>
            <a:off x="10454640" y="23105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円/楕円 136"/>
          <p:cNvSpPr/>
          <p:nvPr userDrawn="1"/>
        </p:nvSpPr>
        <p:spPr>
          <a:xfrm>
            <a:off x="9580496" y="23100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" name="円/楕円 137"/>
          <p:cNvSpPr/>
          <p:nvPr userDrawn="1"/>
        </p:nvSpPr>
        <p:spPr>
          <a:xfrm>
            <a:off x="10017568" y="23105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9" name="円/楕円 138"/>
          <p:cNvSpPr/>
          <p:nvPr userDrawn="1"/>
        </p:nvSpPr>
        <p:spPr>
          <a:xfrm>
            <a:off x="9143424" y="23172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円/楕円 139"/>
          <p:cNvSpPr/>
          <p:nvPr userDrawn="1"/>
        </p:nvSpPr>
        <p:spPr>
          <a:xfrm>
            <a:off x="11328784" y="27439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" name="円/楕円 140"/>
          <p:cNvSpPr/>
          <p:nvPr userDrawn="1"/>
        </p:nvSpPr>
        <p:spPr>
          <a:xfrm>
            <a:off x="10891712" y="27439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2" name="円/楕円 141"/>
          <p:cNvSpPr/>
          <p:nvPr userDrawn="1"/>
        </p:nvSpPr>
        <p:spPr>
          <a:xfrm>
            <a:off x="11765856" y="27439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3" name="円/楕円 142"/>
          <p:cNvSpPr/>
          <p:nvPr userDrawn="1"/>
        </p:nvSpPr>
        <p:spPr>
          <a:xfrm>
            <a:off x="10454640" y="27439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円/楕円 143"/>
          <p:cNvSpPr/>
          <p:nvPr userDrawn="1"/>
        </p:nvSpPr>
        <p:spPr>
          <a:xfrm>
            <a:off x="9580496" y="27434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5" name="円/楕円 144"/>
          <p:cNvSpPr/>
          <p:nvPr userDrawn="1"/>
        </p:nvSpPr>
        <p:spPr>
          <a:xfrm>
            <a:off x="10017568" y="27439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6" name="円/楕円 145"/>
          <p:cNvSpPr/>
          <p:nvPr userDrawn="1"/>
        </p:nvSpPr>
        <p:spPr>
          <a:xfrm>
            <a:off x="9143424" y="27506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7" name="円/楕円 146"/>
          <p:cNvSpPr/>
          <p:nvPr userDrawn="1"/>
        </p:nvSpPr>
        <p:spPr>
          <a:xfrm>
            <a:off x="11328784" y="317066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8" name="円/楕円 147"/>
          <p:cNvSpPr/>
          <p:nvPr userDrawn="1"/>
        </p:nvSpPr>
        <p:spPr>
          <a:xfrm>
            <a:off x="10891712" y="31706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9" name="円/楕円 148"/>
          <p:cNvSpPr/>
          <p:nvPr userDrawn="1"/>
        </p:nvSpPr>
        <p:spPr>
          <a:xfrm>
            <a:off x="11765856" y="31706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円/楕円 149"/>
          <p:cNvSpPr/>
          <p:nvPr userDrawn="1"/>
        </p:nvSpPr>
        <p:spPr>
          <a:xfrm>
            <a:off x="10454640" y="317066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円/楕円 150"/>
          <p:cNvSpPr/>
          <p:nvPr userDrawn="1"/>
        </p:nvSpPr>
        <p:spPr>
          <a:xfrm>
            <a:off x="9580496" y="317021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2" name="円/楕円 151"/>
          <p:cNvSpPr/>
          <p:nvPr userDrawn="1"/>
        </p:nvSpPr>
        <p:spPr>
          <a:xfrm>
            <a:off x="10017568" y="31706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3" name="円/楕円 152"/>
          <p:cNvSpPr/>
          <p:nvPr userDrawn="1"/>
        </p:nvSpPr>
        <p:spPr>
          <a:xfrm>
            <a:off x="9143424" y="31773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4" name="円/楕円 153"/>
          <p:cNvSpPr/>
          <p:nvPr userDrawn="1"/>
        </p:nvSpPr>
        <p:spPr>
          <a:xfrm>
            <a:off x="11328784" y="36041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5" name="円/楕円 154"/>
          <p:cNvSpPr/>
          <p:nvPr userDrawn="1"/>
        </p:nvSpPr>
        <p:spPr>
          <a:xfrm>
            <a:off x="10891712" y="36041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6" name="円/楕円 155"/>
          <p:cNvSpPr/>
          <p:nvPr userDrawn="1"/>
        </p:nvSpPr>
        <p:spPr>
          <a:xfrm>
            <a:off x="11765856" y="36041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7" name="円/楕円 156"/>
          <p:cNvSpPr/>
          <p:nvPr userDrawn="1"/>
        </p:nvSpPr>
        <p:spPr>
          <a:xfrm>
            <a:off x="10454640" y="36041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8" name="円/楕円 157"/>
          <p:cNvSpPr/>
          <p:nvPr userDrawn="1"/>
        </p:nvSpPr>
        <p:spPr>
          <a:xfrm>
            <a:off x="9580496" y="36036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9" name="円/楕円 158"/>
          <p:cNvSpPr/>
          <p:nvPr userDrawn="1"/>
        </p:nvSpPr>
        <p:spPr>
          <a:xfrm>
            <a:off x="10017568" y="36041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0" name="円/楕円 159"/>
          <p:cNvSpPr/>
          <p:nvPr userDrawn="1"/>
        </p:nvSpPr>
        <p:spPr>
          <a:xfrm>
            <a:off x="9143424" y="36108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1" name="円/楕円 160"/>
          <p:cNvSpPr/>
          <p:nvPr userDrawn="1"/>
        </p:nvSpPr>
        <p:spPr>
          <a:xfrm>
            <a:off x="11328784" y="40308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2" name="円/楕円 161"/>
          <p:cNvSpPr/>
          <p:nvPr userDrawn="1"/>
        </p:nvSpPr>
        <p:spPr>
          <a:xfrm>
            <a:off x="10891712" y="40308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3" name="円/楕円 162"/>
          <p:cNvSpPr/>
          <p:nvPr userDrawn="1"/>
        </p:nvSpPr>
        <p:spPr>
          <a:xfrm>
            <a:off x="11765856" y="40308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4" name="円/楕円 163"/>
          <p:cNvSpPr/>
          <p:nvPr userDrawn="1"/>
        </p:nvSpPr>
        <p:spPr>
          <a:xfrm>
            <a:off x="10454640" y="40308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5" name="円/楕円 164"/>
          <p:cNvSpPr/>
          <p:nvPr userDrawn="1"/>
        </p:nvSpPr>
        <p:spPr>
          <a:xfrm>
            <a:off x="9580496" y="40303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6" name="円/楕円 165"/>
          <p:cNvSpPr/>
          <p:nvPr userDrawn="1"/>
        </p:nvSpPr>
        <p:spPr>
          <a:xfrm>
            <a:off x="10017568" y="40308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7" name="円/楕円 166"/>
          <p:cNvSpPr/>
          <p:nvPr userDrawn="1"/>
        </p:nvSpPr>
        <p:spPr>
          <a:xfrm>
            <a:off x="9143424" y="40375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8" name="円/楕円 167"/>
          <p:cNvSpPr/>
          <p:nvPr userDrawn="1"/>
        </p:nvSpPr>
        <p:spPr>
          <a:xfrm>
            <a:off x="11328784" y="446426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9" name="円/楕円 168"/>
          <p:cNvSpPr/>
          <p:nvPr userDrawn="1"/>
        </p:nvSpPr>
        <p:spPr>
          <a:xfrm>
            <a:off x="10891712" y="44642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0" name="円/楕円 169"/>
          <p:cNvSpPr/>
          <p:nvPr userDrawn="1"/>
        </p:nvSpPr>
        <p:spPr>
          <a:xfrm>
            <a:off x="11765856" y="44642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1" name="円/楕円 170"/>
          <p:cNvSpPr/>
          <p:nvPr userDrawn="1"/>
        </p:nvSpPr>
        <p:spPr>
          <a:xfrm>
            <a:off x="10454640" y="446426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2" name="円/楕円 171"/>
          <p:cNvSpPr/>
          <p:nvPr userDrawn="1"/>
        </p:nvSpPr>
        <p:spPr>
          <a:xfrm>
            <a:off x="9580496" y="446381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3" name="円/楕円 172"/>
          <p:cNvSpPr/>
          <p:nvPr userDrawn="1"/>
        </p:nvSpPr>
        <p:spPr>
          <a:xfrm>
            <a:off x="10017568" y="446426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4" name="円/楕円 173"/>
          <p:cNvSpPr/>
          <p:nvPr userDrawn="1"/>
        </p:nvSpPr>
        <p:spPr>
          <a:xfrm>
            <a:off x="9143424" y="44709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5" name="円/楕円 174"/>
          <p:cNvSpPr/>
          <p:nvPr userDrawn="1"/>
        </p:nvSpPr>
        <p:spPr>
          <a:xfrm>
            <a:off x="11328784" y="48909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6" name="円/楕円 175"/>
          <p:cNvSpPr/>
          <p:nvPr userDrawn="1"/>
        </p:nvSpPr>
        <p:spPr>
          <a:xfrm>
            <a:off x="10891712" y="48909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7" name="円/楕円 176"/>
          <p:cNvSpPr/>
          <p:nvPr userDrawn="1"/>
        </p:nvSpPr>
        <p:spPr>
          <a:xfrm>
            <a:off x="11765856" y="48909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8" name="円/楕円 177"/>
          <p:cNvSpPr/>
          <p:nvPr userDrawn="1"/>
        </p:nvSpPr>
        <p:spPr>
          <a:xfrm>
            <a:off x="10454640" y="48909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9" name="円/楕円 178"/>
          <p:cNvSpPr/>
          <p:nvPr userDrawn="1"/>
        </p:nvSpPr>
        <p:spPr>
          <a:xfrm>
            <a:off x="9580496" y="48905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0" name="円/楕円 179"/>
          <p:cNvSpPr/>
          <p:nvPr userDrawn="1"/>
        </p:nvSpPr>
        <p:spPr>
          <a:xfrm>
            <a:off x="10017568" y="48909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1" name="円/楕円 180"/>
          <p:cNvSpPr/>
          <p:nvPr userDrawn="1"/>
        </p:nvSpPr>
        <p:spPr>
          <a:xfrm>
            <a:off x="9143424" y="48977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2" name="円/楕円 181"/>
          <p:cNvSpPr/>
          <p:nvPr userDrawn="1"/>
        </p:nvSpPr>
        <p:spPr>
          <a:xfrm>
            <a:off x="11328784" y="532442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3" name="円/楕円 182"/>
          <p:cNvSpPr/>
          <p:nvPr userDrawn="1"/>
        </p:nvSpPr>
        <p:spPr>
          <a:xfrm>
            <a:off x="10891712" y="53244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4" name="円/楕円 183"/>
          <p:cNvSpPr/>
          <p:nvPr userDrawn="1"/>
        </p:nvSpPr>
        <p:spPr>
          <a:xfrm>
            <a:off x="11765856" y="53244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5" name="円/楕円 184"/>
          <p:cNvSpPr/>
          <p:nvPr userDrawn="1"/>
        </p:nvSpPr>
        <p:spPr>
          <a:xfrm>
            <a:off x="10454640" y="532442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6" name="円/楕円 185"/>
          <p:cNvSpPr/>
          <p:nvPr userDrawn="1"/>
        </p:nvSpPr>
        <p:spPr>
          <a:xfrm>
            <a:off x="9580496" y="532397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7" name="円/楕円 186"/>
          <p:cNvSpPr/>
          <p:nvPr userDrawn="1"/>
        </p:nvSpPr>
        <p:spPr>
          <a:xfrm>
            <a:off x="10017568" y="532442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8" name="円/楕円 187"/>
          <p:cNvSpPr/>
          <p:nvPr userDrawn="1"/>
        </p:nvSpPr>
        <p:spPr>
          <a:xfrm>
            <a:off x="9143424" y="53311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9" name="円/楕円 188"/>
          <p:cNvSpPr/>
          <p:nvPr userDrawn="1"/>
        </p:nvSpPr>
        <p:spPr>
          <a:xfrm>
            <a:off x="11328784" y="575114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0" name="円/楕円 189"/>
          <p:cNvSpPr/>
          <p:nvPr userDrawn="1"/>
        </p:nvSpPr>
        <p:spPr>
          <a:xfrm>
            <a:off x="10891712" y="57511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1" name="円/楕円 190"/>
          <p:cNvSpPr/>
          <p:nvPr userDrawn="1"/>
        </p:nvSpPr>
        <p:spPr>
          <a:xfrm>
            <a:off x="11765856" y="575114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2" name="円/楕円 191"/>
          <p:cNvSpPr/>
          <p:nvPr userDrawn="1"/>
        </p:nvSpPr>
        <p:spPr>
          <a:xfrm>
            <a:off x="10454640" y="575114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3" name="円/楕円 192"/>
          <p:cNvSpPr/>
          <p:nvPr userDrawn="1"/>
        </p:nvSpPr>
        <p:spPr>
          <a:xfrm>
            <a:off x="9580496" y="575069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4" name="円/楕円 193"/>
          <p:cNvSpPr/>
          <p:nvPr userDrawn="1"/>
        </p:nvSpPr>
        <p:spPr>
          <a:xfrm>
            <a:off x="10017568" y="575114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5" name="円/楕円 194"/>
          <p:cNvSpPr/>
          <p:nvPr userDrawn="1"/>
        </p:nvSpPr>
        <p:spPr>
          <a:xfrm>
            <a:off x="9143424" y="575786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6" name="円/楕円 195"/>
          <p:cNvSpPr/>
          <p:nvPr userDrawn="1"/>
        </p:nvSpPr>
        <p:spPr>
          <a:xfrm>
            <a:off x="11328784" y="61845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7" name="円/楕円 196"/>
          <p:cNvSpPr/>
          <p:nvPr userDrawn="1"/>
        </p:nvSpPr>
        <p:spPr>
          <a:xfrm>
            <a:off x="10891712" y="61845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円/楕円 197"/>
          <p:cNvSpPr/>
          <p:nvPr userDrawn="1"/>
        </p:nvSpPr>
        <p:spPr>
          <a:xfrm>
            <a:off x="11765856" y="618458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9" name="円/楕円 198"/>
          <p:cNvSpPr/>
          <p:nvPr userDrawn="1"/>
        </p:nvSpPr>
        <p:spPr>
          <a:xfrm>
            <a:off x="10454640" y="618458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0" name="円/楕円 199"/>
          <p:cNvSpPr/>
          <p:nvPr userDrawn="1"/>
        </p:nvSpPr>
        <p:spPr>
          <a:xfrm>
            <a:off x="9580496" y="61841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1" name="円/楕円 200"/>
          <p:cNvSpPr/>
          <p:nvPr userDrawn="1"/>
        </p:nvSpPr>
        <p:spPr>
          <a:xfrm>
            <a:off x="10017568" y="618458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2" name="円/楕円 201"/>
          <p:cNvSpPr/>
          <p:nvPr userDrawn="1"/>
        </p:nvSpPr>
        <p:spPr>
          <a:xfrm>
            <a:off x="9143424" y="61913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3" name="円/楕円 202"/>
          <p:cNvSpPr/>
          <p:nvPr userDrawn="1"/>
        </p:nvSpPr>
        <p:spPr>
          <a:xfrm>
            <a:off x="11328784" y="661130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4" name="円/楕円 203"/>
          <p:cNvSpPr/>
          <p:nvPr userDrawn="1"/>
        </p:nvSpPr>
        <p:spPr>
          <a:xfrm>
            <a:off x="10891712" y="66113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5" name="円/楕円 204"/>
          <p:cNvSpPr/>
          <p:nvPr userDrawn="1"/>
        </p:nvSpPr>
        <p:spPr>
          <a:xfrm>
            <a:off x="11765856" y="661130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6" name="円/楕円 205"/>
          <p:cNvSpPr/>
          <p:nvPr userDrawn="1"/>
        </p:nvSpPr>
        <p:spPr>
          <a:xfrm>
            <a:off x="10454640" y="661130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7" name="円/楕円 206"/>
          <p:cNvSpPr/>
          <p:nvPr userDrawn="1"/>
        </p:nvSpPr>
        <p:spPr>
          <a:xfrm>
            <a:off x="9580496" y="661085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8" name="円/楕円 207"/>
          <p:cNvSpPr/>
          <p:nvPr userDrawn="1"/>
        </p:nvSpPr>
        <p:spPr>
          <a:xfrm>
            <a:off x="10017568" y="661130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9" name="円/楕円 208"/>
          <p:cNvSpPr/>
          <p:nvPr userDrawn="1"/>
        </p:nvSpPr>
        <p:spPr>
          <a:xfrm>
            <a:off x="9143424" y="661802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0" name="円/楕円 209"/>
          <p:cNvSpPr/>
          <p:nvPr userDrawn="1"/>
        </p:nvSpPr>
        <p:spPr>
          <a:xfrm>
            <a:off x="11328784" y="58973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1" name="円/楕円 210"/>
          <p:cNvSpPr/>
          <p:nvPr userDrawn="1"/>
        </p:nvSpPr>
        <p:spPr>
          <a:xfrm>
            <a:off x="10891712" y="58973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2" name="円/楕円 211"/>
          <p:cNvSpPr/>
          <p:nvPr userDrawn="1"/>
        </p:nvSpPr>
        <p:spPr>
          <a:xfrm>
            <a:off x="11765856" y="58973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3" name="円/楕円 212"/>
          <p:cNvSpPr/>
          <p:nvPr userDrawn="1"/>
        </p:nvSpPr>
        <p:spPr>
          <a:xfrm>
            <a:off x="10454640" y="589730"/>
            <a:ext cx="215324" cy="197220"/>
          </a:xfrm>
          <a:prstGeom prst="ellipse">
            <a:avLst/>
          </a:prstGeom>
          <a:solidFill>
            <a:srgbClr val="CE34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4" name="円/楕円 213"/>
          <p:cNvSpPr/>
          <p:nvPr userDrawn="1"/>
        </p:nvSpPr>
        <p:spPr>
          <a:xfrm>
            <a:off x="9580496" y="589280"/>
            <a:ext cx="215324" cy="197220"/>
          </a:xfrm>
          <a:prstGeom prst="ellipse">
            <a:avLst/>
          </a:prstGeom>
          <a:solidFill>
            <a:srgbClr val="FB4C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5" name="円/楕円 214"/>
          <p:cNvSpPr/>
          <p:nvPr userDrawn="1"/>
        </p:nvSpPr>
        <p:spPr>
          <a:xfrm>
            <a:off x="10017568" y="589730"/>
            <a:ext cx="215324" cy="197220"/>
          </a:xfrm>
          <a:prstGeom prst="ellipse">
            <a:avLst/>
          </a:prstGeom>
          <a:solidFill>
            <a:srgbClr val="E63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6" name="円/楕円 215"/>
          <p:cNvSpPr/>
          <p:nvPr userDrawn="1"/>
        </p:nvSpPr>
        <p:spPr>
          <a:xfrm>
            <a:off x="9143424" y="596450"/>
            <a:ext cx="215324" cy="197220"/>
          </a:xfrm>
          <a:prstGeom prst="ellipse">
            <a:avLst/>
          </a:prstGeom>
          <a:solidFill>
            <a:srgbClr val="FB6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18" name="図 217"/>
          <p:cNvPicPr>
            <a:picLocks noChangeAspect="1"/>
          </p:cNvPicPr>
          <p:nvPr userDrawn="1"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  <p:sp>
        <p:nvSpPr>
          <p:cNvPr id="219" name="正方形/長方形 218"/>
          <p:cNvSpPr>
            <a:spLocks noChangeArrowheads="1"/>
          </p:cNvSpPr>
          <p:nvPr userDrawn="1"/>
        </p:nvSpPr>
        <p:spPr bwMode="auto">
          <a:xfrm rot="5400000">
            <a:off x="-624273" y="2346325"/>
            <a:ext cx="1485900" cy="247650"/>
          </a:xfrm>
          <a:prstGeom prst="rect">
            <a:avLst/>
          </a:prstGeom>
          <a:solidFill>
            <a:srgbClr val="FC744A"/>
          </a:solidFill>
          <a:ln>
            <a:noFill/>
          </a:ln>
          <a:extLst/>
        </p:spPr>
        <p:txBody>
          <a:bodyPr rot="10800000" vert="eaVert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/>
            <a:endParaRPr lang="ja-JP" altLang="ja-JP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20" name="タイトル プレースホルダ 1"/>
          <p:cNvSpPr>
            <a:spLocks noGrp="1"/>
          </p:cNvSpPr>
          <p:nvPr>
            <p:ph type="ctrTitle"/>
          </p:nvPr>
        </p:nvSpPr>
        <p:spPr>
          <a:xfrm>
            <a:off x="303212" y="2033954"/>
            <a:ext cx="8496175" cy="864096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1049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817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2624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98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944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84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06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47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642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69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図 120"/>
          <p:cNvPicPr>
            <a:picLocks noChangeAspect="1"/>
          </p:cNvPicPr>
          <p:nvPr userDrawn="1"/>
        </p:nvPicPr>
        <p:blipFill rotWithShape="1">
          <a:blip r:embed="rId2"/>
          <a:srcRect l="7864" t="18392" r="7750" b="18509"/>
          <a:stretch/>
        </p:blipFill>
        <p:spPr>
          <a:xfrm>
            <a:off x="10670648" y="154759"/>
            <a:ext cx="1316272" cy="274796"/>
          </a:xfrm>
          <a:prstGeom prst="rect">
            <a:avLst/>
          </a:prstGeom>
        </p:spPr>
      </p:pic>
      <p:sp>
        <p:nvSpPr>
          <p:cNvPr id="3" name="テキスト ボックス 23"/>
          <p:cNvSpPr txBox="1">
            <a:spLocks noChangeArrowheads="1"/>
          </p:cNvSpPr>
          <p:nvPr userDrawn="1"/>
        </p:nvSpPr>
        <p:spPr bwMode="auto">
          <a:xfrm>
            <a:off x="4043909" y="6599018"/>
            <a:ext cx="3841116" cy="25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l"/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2019 Copyright© NIHONKEIEI </a:t>
            </a:r>
            <a:r>
              <a:rPr kumimoji="1" lang="en-US" altLang="ja-JP" sz="1083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Co.,Ltd</a:t>
            </a:r>
            <a:r>
              <a:rPr kumimoji="1" lang="en-US" altLang="ja-JP" sz="1083" b="0" i="0" kern="1200" dirty="0" smtClean="0">
                <a:solidFill>
                  <a:schemeClr val="tx1"/>
                </a:solidFill>
                <a:effectLst/>
                <a:latin typeface="Arial" charset="0"/>
                <a:ea typeface="メイリオ" pitchFamily="50" charset="-128"/>
                <a:cs typeface="メイリオ" pitchFamily="50" charset="-128"/>
              </a:rPr>
              <a:t>. All rights reserved.</a:t>
            </a:r>
            <a:endParaRPr lang="en-US" altLang="ja-JP" sz="1083" dirty="0">
              <a:solidFill>
                <a:srgbClr val="404040"/>
              </a:solidFill>
              <a:latin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50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869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5AFB-5E51-4794-B6E2-D2AB3ABBF5F3}" type="datetimeFigureOut">
              <a:rPr kumimoji="1" lang="ja-JP" altLang="en-US" smtClean="0"/>
              <a:t>2019/9/26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6656-1D5C-4DC1-B4A6-979F1D6ED58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400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2">
                    <a:lumMod val="50000"/>
                  </a:schemeClr>
                </a:solidFill>
              </a:rPr>
              <a:t>第○回ミーティング</a:t>
            </a:r>
            <a:r>
              <a:rPr lang="en-US" altLang="ja-JP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ja-JP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ja-JP" altLang="en-US" dirty="0">
                <a:solidFill>
                  <a:schemeClr val="bg2">
                    <a:lumMod val="50000"/>
                  </a:schemeClr>
                </a:solidFill>
              </a:rPr>
              <a:t>（必要に応じて修正してください）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826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31" y="3733049"/>
            <a:ext cx="4115157" cy="2232853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ポイントについて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0485" y="812948"/>
            <a:ext cx="116988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③について考察する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③には、あなたたちのチームの</a:t>
            </a:r>
            <a:r>
              <a:rPr lang="ja-JP" altLang="en-US" sz="3600" b="1" dirty="0" smtClean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隠れたポイント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が表出されています。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隠れたポイントはチーム回答のばらつきが最も高かったものになりま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。お互いの感じ方の違いに目を向けましょう。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問いを参考に隠れたポイントを深堀りしてみましょう。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に記載されている問いの回答をポストイットに記載し、共有します。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77319" y="4953694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775541" y="3767603"/>
            <a:ext cx="21012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③について考察する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23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施策を決定する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16061" y="773190"/>
            <a:ext cx="116759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①～③をみてきた中で「今、私たちは何に注力していくのか」を決定します。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これまでの、お互いの意見の中で、「チームで取り組んでいきたいこと」を話し合います。できるだけ実現可能なもの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絞るとよいでしょう。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決定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した施策は忘れないように登録しましょう。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また、立てた施策は検証することが最も重要です。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あわせて次回の振り返り日程（再チャレンジ予約）も設定しましょう。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09" y="4140831"/>
            <a:ext cx="4564525" cy="245733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02109" y="4584667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34" y="4182423"/>
            <a:ext cx="4115873" cy="229110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194719" y="4543144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123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03775" y="1157475"/>
            <a:ext cx="106934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最後に、チーム施策の中でも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「自分が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取り組みたいこと・自分がやること」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を一つ決定し、ポストイットに記入してください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記入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したポストイットの内容をメンバーで共有し、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ミーティング、終了です。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個人での取り組みを共有する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1520" flipH="1">
            <a:off x="6340244" y="3726666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21" y="3581083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180025" y="4218384"/>
            <a:ext cx="1790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毎日仕事終わりに自分のチームへの関わりを振り返る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21062046">
            <a:off x="6711541" y="4323530"/>
            <a:ext cx="1911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一日一日、今日は顧客にどんな役立ちができたか考える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71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ミーティングルール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2719" y="4249244"/>
            <a:ext cx="967444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「チームをどのように運営していくか」それは絶対的な解が存在しない領域です。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自分も相手も絶えず変化しています。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昨日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は「お互いに褒めあうこと」で上手くいった関係性も、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明日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には褒めあったことで「馴れ合い」の関係性になってしまうこともあります。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その場その場のチームを観察し、定期的な取り組みとしていきましょう。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14530" y="3601707"/>
            <a:ext cx="670560" cy="604501"/>
          </a:xfrm>
          <a:prstGeom prst="rect">
            <a:avLst/>
          </a:prstGeom>
          <a:solidFill>
            <a:srgbClr val="FB5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5489" y="3682988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</a:t>
            </a:r>
            <a:endParaRPr kumimoji="1"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674184" y="3352681"/>
            <a:ext cx="419731" cy="413241"/>
          </a:xfrm>
          <a:prstGeom prst="ellipse">
            <a:avLst/>
          </a:prstGeom>
          <a:solidFill>
            <a:srgbClr val="6E84A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77630" y="3575637"/>
            <a:ext cx="8843058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期的に自分たちの取組みを見直しましょう</a:t>
            </a:r>
            <a:endParaRPr kumimoji="1" lang="ja-JP" altLang="en-US" sz="2800" b="1" dirty="0">
              <a:solidFill>
                <a:srgbClr val="F63E0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14530" y="1239875"/>
            <a:ext cx="670560" cy="604501"/>
          </a:xfrm>
          <a:prstGeom prst="rect">
            <a:avLst/>
          </a:prstGeom>
          <a:solidFill>
            <a:srgbClr val="FB5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74184" y="990849"/>
            <a:ext cx="419731" cy="413241"/>
          </a:xfrm>
          <a:prstGeom prst="ellipse">
            <a:avLst/>
          </a:prstGeom>
          <a:solidFill>
            <a:srgbClr val="6E84A2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77629" y="1213805"/>
            <a:ext cx="100852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rgbClr val="F63E04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いは「違い」として優劣・善悪をつけるのは保留しましょう</a:t>
            </a:r>
            <a:endParaRPr kumimoji="1" lang="ja-JP" altLang="en-US" sz="2800" b="1" dirty="0">
              <a:solidFill>
                <a:srgbClr val="F63E04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60571" y="1337488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違</a:t>
            </a:r>
            <a:endParaRPr kumimoji="1" lang="ja-JP" altLang="en-US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39856" y="1917081"/>
            <a:ext cx="100682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同じ結果をみてもそれを「良い」と捉えるか「まだまだ」と捉えるかは人それぞれ。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互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いの感じ方・考え方の「違い」は「違い」として、善悪の判断は一旦保留し、異なる私たちにはどんなことができるのかを考えていきましょう。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984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話し合いの流れ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33561" y="1783104"/>
            <a:ext cx="85529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１．私の取り組みを振り返る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２．チームの施策を振り返る</a:t>
            </a:r>
            <a:endParaRPr lang="en-US" altLang="ja-JP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３．レポートについて考察する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４．考察</a:t>
            </a: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．ポイントについて考察する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．施策</a:t>
            </a: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を決定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en-US" altLang="ja-JP" sz="3200" b="1" dirty="0" smtClean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3200" b="1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．個人での施策を共有する</a:t>
            </a:r>
            <a:endParaRPr lang="ja-JP" altLang="en-US" sz="3200" b="1" dirty="0">
              <a:solidFill>
                <a:schemeClr val="bg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lnSpc>
                <a:spcPct val="50000"/>
              </a:lnSpc>
              <a:buFont typeface="+mj-lt"/>
              <a:buAutoNum type="arabicPeriod"/>
            </a:pPr>
            <a:endParaRPr kumimoji="1" lang="ja-JP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527717" y="1149962"/>
            <a:ext cx="8686800" cy="4338051"/>
          </a:xfrm>
          <a:prstGeom prst="roundRect">
            <a:avLst/>
          </a:prstGeom>
          <a:noFill/>
          <a:ln w="38100">
            <a:solidFill>
              <a:srgbClr val="FC744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4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の取り組みを振り返る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20218" y="1092820"/>
            <a:ext cx="107774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前回の施策検討から、あなた自身はどのようなことに取り組みましたか？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取り組んだこと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で「新た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気づき」や「新しい自分」を獲得した人も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いるかもしれません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。取り組んだ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で大きな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壁にぶつかり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、現実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の難しさを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感じた人もいる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かもしれません。</a:t>
            </a:r>
          </a:p>
          <a:p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どんなに些細なことでも構いません。共有していただけますか？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26273" y="4382429"/>
            <a:ext cx="10259122" cy="1683834"/>
          </a:xfrm>
          <a:prstGeom prst="roundRect">
            <a:avLst/>
          </a:prstGeom>
          <a:solidFill>
            <a:schemeClr val="bg1"/>
          </a:solidFill>
          <a:ln>
            <a:solidFill>
              <a:srgbClr val="FC74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48937" y="4467435"/>
            <a:ext cx="84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メモ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1019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チームの施策を振り返る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86764" y="1371601"/>
            <a:ext cx="10777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前回の施策検討でチームで決定した施策について、振り返ってみてください。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できたこと・いまい</a:t>
            </a:r>
            <a:r>
              <a:rPr lang="ja-JP" altLang="en-US" sz="28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ちだった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こと、どのようなことがあるでしょうか？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どんなに些細なことでも構いません。共有していただけますか？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26273" y="4382429"/>
            <a:ext cx="10259122" cy="1683834"/>
          </a:xfrm>
          <a:prstGeom prst="roundRect">
            <a:avLst/>
          </a:prstGeom>
          <a:solidFill>
            <a:schemeClr val="bg1"/>
          </a:solidFill>
          <a:ln>
            <a:solidFill>
              <a:srgbClr val="FC74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48937" y="4467435"/>
            <a:ext cx="84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メモ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970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レポートについて考察する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1026" y="1023208"/>
            <a:ext cx="117083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今回のレポートを読み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、前回の結果との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変化を確認。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「感じたこと・気になったこと」をポストイットに書き出します。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5" y="2368145"/>
            <a:ext cx="5418290" cy="352836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0" t="14290" r="51072" b="7350"/>
          <a:stretch/>
        </p:blipFill>
        <p:spPr>
          <a:xfrm>
            <a:off x="5923148" y="2573885"/>
            <a:ext cx="2974446" cy="340743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3" t="14426" r="16082" b="9379"/>
          <a:stretch/>
        </p:blipFill>
        <p:spPr>
          <a:xfrm>
            <a:off x="9062617" y="2573885"/>
            <a:ext cx="3039191" cy="332234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185209" y="3270663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73814" y="3270663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2991" y="4547826"/>
            <a:ext cx="4977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280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1520" flipH="1">
            <a:off x="5726926" y="1942472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303" y="1796889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考察の共有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8480">
            <a:off x="18522" y="4061689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 rot="633501">
            <a:off x="772669" y="4730077"/>
            <a:ext cx="1604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時間がなくてメンバー支援ができなかった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50483" y="2534551"/>
            <a:ext cx="1604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前回より自己向上行動が下がってる・・・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11189" y="4593198"/>
            <a:ext cx="2109815" cy="190888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786894" y="2240603"/>
            <a:ext cx="2109815" cy="1908882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07614" y="897623"/>
            <a:ext cx="11260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一人ひとりが書いたポストイットを出しながら自分が「感じたこと・気づいたこと」を共有します。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さらに、共有した上で改めて「どのようなチームでありたいか」を共有します。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3643" y="5136678"/>
            <a:ext cx="160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思ったより変化があるなぁ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055869" y="2677002"/>
            <a:ext cx="1604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プロセス改善が難しかった・・・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pic>
        <p:nvPicPr>
          <p:cNvPr id="15" name="Picture 2" descr="ãä»ç® ã¤ã©ã¹ããã®ç»åæ¤ç´¢çµæ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42857" y="4061690"/>
            <a:ext cx="2796310" cy="27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9354432" y="4825407"/>
            <a:ext cx="1604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教科書体" panose="02020609000000000000" pitchFamily="17" charset="-128"/>
                <a:ea typeface="HG教科書体" panose="02020609000000000000" pitchFamily="17" charset="-128"/>
              </a:rPr>
              <a:t>今回</a:t>
            </a:r>
            <a:r>
              <a:rPr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も顧客貢献行動のスコアは高い！</a:t>
            </a:r>
            <a:endParaRPr lang="en-US" altLang="ja-JP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21062046">
            <a:off x="6098223" y="2677835"/>
            <a:ext cx="1911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前回よりクリエイティブ行動があがってる</a:t>
            </a:r>
            <a:endParaRPr kumimoji="1" lang="ja-JP" altLang="en-US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3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3148" y="886767"/>
            <a:ext cx="11304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①について考察する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①には、あなたたちのチームの</a:t>
            </a:r>
            <a:r>
              <a:rPr lang="ja-JP" altLang="en-US" sz="36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強み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が表出されています。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めて、自分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たちの出来ているところ・よいところ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を向けましょう。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問いを参考に強みを深堀りしてみましょう。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に記載されている問いの回答をポストイットに記載し、共有します。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459" y="3563081"/>
            <a:ext cx="4465707" cy="240812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420461" y="5077160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72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12192000" cy="672860"/>
          </a:xfrm>
          <a:prstGeom prst="rect">
            <a:avLst/>
          </a:prstGeom>
          <a:solidFill>
            <a:srgbClr val="E63A04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612" y="140088"/>
            <a:ext cx="5530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ポイントについて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考察する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3148" y="886767"/>
            <a:ext cx="11304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について考察する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POINT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には、あなたたちのチームの</a:t>
            </a:r>
            <a:r>
              <a:rPr lang="ja-JP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弱</a:t>
            </a:r>
            <a:r>
              <a:rPr lang="ja-JP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が表出されています。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のさらなる伸び白ポイントに目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を向けましょう。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問いを参考に弱みを深堀りしてみましょう。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HINT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に記載されている問いの回答をポストイットに記載し、共有します。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971" y="3661032"/>
            <a:ext cx="4130398" cy="230143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277319" y="4953694"/>
            <a:ext cx="2659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該当画面</a:t>
            </a:r>
            <a:endParaRPr kumimoji="1" lang="en-US" altLang="ja-JP" sz="48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kumimoji="1"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サンプル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37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896</Words>
  <Application>Microsoft Office PowerPoint</Application>
  <PresentationFormat>ワイド画面</PresentationFormat>
  <Paragraphs>98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HG教科書体</vt:lpstr>
      <vt:lpstr>ＭＳ Ｐゴシック</vt:lpstr>
      <vt:lpstr>メイリオ</vt:lpstr>
      <vt:lpstr>Arial</vt:lpstr>
      <vt:lpstr>Calibri</vt:lpstr>
      <vt:lpstr>Calibri Light</vt:lpstr>
      <vt:lpstr>Office テーマ</vt:lpstr>
      <vt:lpstr>第○回ミーティング （必要に応じて修正してください）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竜也</dc:creator>
  <cp:lastModifiedBy>01378</cp:lastModifiedBy>
  <cp:revision>100</cp:revision>
  <cp:lastPrinted>2019-09-17T05:22:47Z</cp:lastPrinted>
  <dcterms:created xsi:type="dcterms:W3CDTF">2019-08-31T05:24:07Z</dcterms:created>
  <dcterms:modified xsi:type="dcterms:W3CDTF">2019-09-26T08:23:43Z</dcterms:modified>
</cp:coreProperties>
</file>